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4" r:id="rId11"/>
    <p:sldId id="268" r:id="rId12"/>
    <p:sldId id="269" r:id="rId13"/>
    <p:sldId id="270" r:id="rId14"/>
    <p:sldId id="267" r:id="rId15"/>
    <p:sldId id="266" r:id="rId16"/>
    <p:sldId id="271" r:id="rId17"/>
    <p:sldId id="272" r:id="rId18"/>
    <p:sldId id="273" r:id="rId19"/>
    <p:sldId id="275" r:id="rId20"/>
    <p:sldId id="276" r:id="rId21"/>
    <p:sldId id="277" r:id="rId22"/>
  </p:sldIdLst>
  <p:sldSz cx="12192000" cy="6858000"/>
  <p:notesSz cx="6858000" cy="9144000"/>
  <p:embeddedFontLst>
    <p:embeddedFont>
      <p:font typeface="Pretendard ExtraBold" panose="02000903000000020004" pitchFamily="50" charset="-127"/>
      <p:bold r:id="rId24"/>
    </p:embeddedFont>
    <p:embeddedFont>
      <p:font typeface="Pretendard Medium" panose="02000603000000020004" pitchFamily="50" charset="-127"/>
      <p:regular r:id="rId25"/>
    </p:embeddedFont>
    <p:embeddedFont>
      <p:font typeface="Pretendard SemiBold" panose="02000703000000020004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E406B8-A624-48FD-B372-EB437A6F6FA2}" v="666" dt="2025-03-11T06:38:05.2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79213" autoAdjust="0"/>
  </p:normalViewPr>
  <p:slideViewPr>
    <p:cSldViewPr snapToGrid="0" showGuides="1">
      <p:cViewPr varScale="1">
        <p:scale>
          <a:sx n="127" d="100"/>
          <a:sy n="127" d="100"/>
        </p:scale>
        <p:origin x="1536" y="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오주엽(학부생-소프트웨어전공)" userId="c8abe3b7-3e3a-4035-a954-ea77e354dc3b" providerId="ADAL" clId="{C6E406B8-A624-48FD-B372-EB437A6F6FA2}"/>
    <pc:docChg chg="undo redo custSel modSld">
      <pc:chgData name="오주엽(학부생-소프트웨어전공)" userId="c8abe3b7-3e3a-4035-a954-ea77e354dc3b" providerId="ADAL" clId="{C6E406B8-A624-48FD-B372-EB437A6F6FA2}" dt="2025-03-11T06:38:05.271" v="3100" actId="20577"/>
      <pc:docMkLst>
        <pc:docMk/>
      </pc:docMkLst>
      <pc:sldChg chg="modNotesTx">
        <pc:chgData name="오주엽(학부생-소프트웨어전공)" userId="c8abe3b7-3e3a-4035-a954-ea77e354dc3b" providerId="ADAL" clId="{C6E406B8-A624-48FD-B372-EB437A6F6FA2}" dt="2025-03-11T04:33:18.317" v="655" actId="20577"/>
        <pc:sldMkLst>
          <pc:docMk/>
          <pc:sldMk cId="1935621604" sldId="257"/>
        </pc:sldMkLst>
      </pc:sldChg>
      <pc:sldChg chg="modNotesTx">
        <pc:chgData name="오주엽(학부생-소프트웨어전공)" userId="c8abe3b7-3e3a-4035-a954-ea77e354dc3b" providerId="ADAL" clId="{C6E406B8-A624-48FD-B372-EB437A6F6FA2}" dt="2025-03-11T04:59:12.678" v="1956" actId="20577"/>
        <pc:sldMkLst>
          <pc:docMk/>
          <pc:sldMk cId="435766797" sldId="258"/>
        </pc:sldMkLst>
      </pc:sldChg>
      <pc:sldChg chg="modNotesTx">
        <pc:chgData name="오주엽(학부생-소프트웨어전공)" userId="c8abe3b7-3e3a-4035-a954-ea77e354dc3b" providerId="ADAL" clId="{C6E406B8-A624-48FD-B372-EB437A6F6FA2}" dt="2025-03-11T04:59:24.398" v="1961" actId="20577"/>
        <pc:sldMkLst>
          <pc:docMk/>
          <pc:sldMk cId="1572361405" sldId="259"/>
        </pc:sldMkLst>
      </pc:sldChg>
      <pc:sldChg chg="modNotesTx">
        <pc:chgData name="오주엽(학부생-소프트웨어전공)" userId="c8abe3b7-3e3a-4035-a954-ea77e354dc3b" providerId="ADAL" clId="{C6E406B8-A624-48FD-B372-EB437A6F6FA2}" dt="2025-03-11T05:01:03.118" v="2103" actId="20577"/>
        <pc:sldMkLst>
          <pc:docMk/>
          <pc:sldMk cId="3877484615" sldId="260"/>
        </pc:sldMkLst>
      </pc:sldChg>
      <pc:sldChg chg="addSp delSp mod modNotesTx">
        <pc:chgData name="오주엽(학부생-소프트웨어전공)" userId="c8abe3b7-3e3a-4035-a954-ea77e354dc3b" providerId="ADAL" clId="{C6E406B8-A624-48FD-B372-EB437A6F6FA2}" dt="2025-03-11T04:56:38.462" v="1632" actId="20577"/>
        <pc:sldMkLst>
          <pc:docMk/>
          <pc:sldMk cId="225408052" sldId="261"/>
        </pc:sldMkLst>
        <pc:spChg chg="add del">
          <ac:chgData name="오주엽(학부생-소프트웨어전공)" userId="c8abe3b7-3e3a-4035-a954-ea77e354dc3b" providerId="ADAL" clId="{C6E406B8-A624-48FD-B372-EB437A6F6FA2}" dt="2025-03-11T04:49:25.262" v="1278" actId="22"/>
          <ac:spMkLst>
            <pc:docMk/>
            <pc:sldMk cId="225408052" sldId="261"/>
            <ac:spMk id="5" creationId="{CA58A681-7E00-A033-EBF1-F079F0A40944}"/>
          </ac:spMkLst>
        </pc:spChg>
      </pc:sldChg>
      <pc:sldChg chg="modNotesTx">
        <pc:chgData name="오주엽(학부생-소프트웨어전공)" userId="c8abe3b7-3e3a-4035-a954-ea77e354dc3b" providerId="ADAL" clId="{C6E406B8-A624-48FD-B372-EB437A6F6FA2}" dt="2025-03-11T06:30:54.262" v="2115" actId="20577"/>
        <pc:sldMkLst>
          <pc:docMk/>
          <pc:sldMk cId="1488175746" sldId="262"/>
        </pc:sldMkLst>
      </pc:sldChg>
      <pc:sldChg chg="addSp delSp mod modNotesTx">
        <pc:chgData name="오주엽(학부생-소프트웨어전공)" userId="c8abe3b7-3e3a-4035-a954-ea77e354dc3b" providerId="ADAL" clId="{C6E406B8-A624-48FD-B372-EB437A6F6FA2}" dt="2025-03-11T06:31:34.679" v="2119" actId="20577"/>
        <pc:sldMkLst>
          <pc:docMk/>
          <pc:sldMk cId="3544559114" sldId="263"/>
        </pc:sldMkLst>
        <pc:spChg chg="add del">
          <ac:chgData name="오주엽(학부생-소프트웨어전공)" userId="c8abe3b7-3e3a-4035-a954-ea77e354dc3b" providerId="ADAL" clId="{C6E406B8-A624-48FD-B372-EB437A6F6FA2}" dt="2025-03-11T06:31:30.882" v="2117" actId="22"/>
          <ac:spMkLst>
            <pc:docMk/>
            <pc:sldMk cId="3544559114" sldId="263"/>
            <ac:spMk id="7" creationId="{05E86B08-2FD8-3934-EDB5-8740DB9A41F8}"/>
          </ac:spMkLst>
        </pc:spChg>
      </pc:sldChg>
      <pc:sldChg chg="modNotesTx">
        <pc:chgData name="오주엽(학부생-소프트웨어전공)" userId="c8abe3b7-3e3a-4035-a954-ea77e354dc3b" providerId="ADAL" clId="{C6E406B8-A624-48FD-B372-EB437A6F6FA2}" dt="2025-03-11T06:35:35.115" v="2697" actId="20577"/>
        <pc:sldMkLst>
          <pc:docMk/>
          <pc:sldMk cId="1706717805" sldId="264"/>
        </pc:sldMkLst>
      </pc:sldChg>
      <pc:sldChg chg="modNotesTx">
        <pc:chgData name="오주엽(학부생-소프트웨어전공)" userId="c8abe3b7-3e3a-4035-a954-ea77e354dc3b" providerId="ADAL" clId="{C6E406B8-A624-48FD-B372-EB437A6F6FA2}" dt="2025-03-11T06:38:05.271" v="3100" actId="20577"/>
        <pc:sldMkLst>
          <pc:docMk/>
          <pc:sldMk cId="890203665" sldId="268"/>
        </pc:sldMkLst>
      </pc:sldChg>
      <pc:sldChg chg="addSp modSp mod">
        <pc:chgData name="오주엽(학부생-소프트웨어전공)" userId="c8abe3b7-3e3a-4035-a954-ea77e354dc3b" providerId="ADAL" clId="{C6E406B8-A624-48FD-B372-EB437A6F6FA2}" dt="2025-03-10T03:11:42.336" v="10"/>
        <pc:sldMkLst>
          <pc:docMk/>
          <pc:sldMk cId="2738766062" sldId="273"/>
        </pc:sldMkLst>
        <pc:spChg chg="mod">
          <ac:chgData name="오주엽(학부생-소프트웨어전공)" userId="c8abe3b7-3e3a-4035-a954-ea77e354dc3b" providerId="ADAL" clId="{C6E406B8-A624-48FD-B372-EB437A6F6FA2}" dt="2025-03-10T03:05:15.794" v="1" actId="20577"/>
          <ac:spMkLst>
            <pc:docMk/>
            <pc:sldMk cId="2738766062" sldId="273"/>
            <ac:spMk id="25" creationId="{641290F8-092B-D200-5C33-35E0116BA036}"/>
          </ac:spMkLst>
        </pc:spChg>
        <pc:graphicFrameChg chg="add mod modGraphic">
          <ac:chgData name="오주엽(학부생-소프트웨어전공)" userId="c8abe3b7-3e3a-4035-a954-ea77e354dc3b" providerId="ADAL" clId="{C6E406B8-A624-48FD-B372-EB437A6F6FA2}" dt="2025-03-10T03:11:42.336" v="10"/>
          <ac:graphicFrameMkLst>
            <pc:docMk/>
            <pc:sldMk cId="2738766062" sldId="273"/>
            <ac:graphicFrameMk id="3" creationId="{7873AA9F-C240-4115-650F-DF85834522BE}"/>
          </ac:graphicFrameMkLst>
        </pc:graphicFrameChg>
      </pc:sldChg>
      <pc:sldChg chg="modNotesTx">
        <pc:chgData name="오주엽(학부생-소프트웨어전공)" userId="c8abe3b7-3e3a-4035-a954-ea77e354dc3b" providerId="ADAL" clId="{C6E406B8-A624-48FD-B372-EB437A6F6FA2}" dt="2025-03-11T06:37:09.405" v="2949" actId="20577"/>
        <pc:sldMkLst>
          <pc:docMk/>
          <pc:sldMk cId="1559637380" sldId="274"/>
        </pc:sldMkLst>
      </pc:sldChg>
      <pc:sldChg chg="modSp mod modNotesTx">
        <pc:chgData name="오주엽(학부생-소프트웨어전공)" userId="c8abe3b7-3e3a-4035-a954-ea77e354dc3b" providerId="ADAL" clId="{C6E406B8-A624-48FD-B372-EB437A6F6FA2}" dt="2025-03-11T04:29:08.895" v="430" actId="20577"/>
        <pc:sldMkLst>
          <pc:docMk/>
          <pc:sldMk cId="657425467" sldId="276"/>
        </pc:sldMkLst>
        <pc:spChg chg="mod">
          <ac:chgData name="오주엽(학부생-소프트웨어전공)" userId="c8abe3b7-3e3a-4035-a954-ea77e354dc3b" providerId="ADAL" clId="{C6E406B8-A624-48FD-B372-EB437A6F6FA2}" dt="2025-03-11T02:58:56.128" v="165"/>
          <ac:spMkLst>
            <pc:docMk/>
            <pc:sldMk cId="657425467" sldId="276"/>
            <ac:spMk id="5" creationId="{46D53EB9-3CE1-37C9-CC96-114264914E6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8A602-5EAD-4E8B-9B61-7C14FFEC5BD0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744AE1-C46F-478D-B986-DAA201A163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496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44AE1-C46F-478D-B986-DAA201A1637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408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9B85C-90D9-54B9-E7E1-9ADC60138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EA7E54-958D-FEC7-D951-DB841C4C8E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C43140-3DA4-12B9-4A5C-F284F3AB6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8996C2-D72E-D76D-7FE1-C1795D12DC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44AE1-C46F-478D-B986-DAA201A1637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122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602FC-4640-747C-EE9A-3F6A8138A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FFA7BF-17EC-2AC8-2401-560F5AEA53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826E6A-39A6-5615-FE81-288E3A57D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67BB07-890E-F430-15CA-F345F1832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44AE1-C46F-478D-B986-DAA201A1637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868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EFF15-12E2-5AAD-ADAD-DBB1D3DFF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803E73-1DAF-6225-FCF8-5629B6954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2325ED-E7CE-7741-94B0-428252C6A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2C19E3-19E6-0203-B57D-C1849C125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44AE1-C46F-478D-B986-DAA201A1637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987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6A730-481F-E9D3-3F70-48F05056C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C27643-2DA8-BE74-C0D1-96AE7A8815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9F4A5D-A9D3-EB6D-22DC-7E3B8DE38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2B5C62-728A-F5B2-1DD7-13C4B59CE8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44AE1-C46F-478D-B986-DAA201A1637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194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DB7CC-9243-420E-BCFD-210F9129A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4353195-E5DE-8B7A-C645-B100AEECA4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6A4C67-CFDF-5ECB-89B4-E9FAF609F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2ECD84-268B-B0BD-4F99-0FC47FEABF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44AE1-C46F-478D-B986-DAA201A1637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00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65B67-A427-3BA6-10FD-632282CC8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32F683-B9C7-74C2-F135-6B2EB42618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23D1B3-C39A-65D2-BF6E-569C863FC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6AE888-4090-31CF-BD57-AE9D0CBF3E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44AE1-C46F-478D-B986-DAA201A1637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435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3FAA5-59C7-5205-D459-1106F1F7C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E6C82B-BFD4-EBE7-F547-32F10D4351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C8644E-CA91-4469-F9AA-242E090A9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F37468-EBDC-8FCF-1175-98F50623C9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44AE1-C46F-478D-B986-DAA201A1637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213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D178A-B554-9A7A-07E1-4D7ECA18A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907547-C66F-FC1D-3235-BFA9A3E77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1E0050-C810-4B7B-C8BE-1AE33415B3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2E56D8-8C17-4A14-9E9F-4078EF9B2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44AE1-C46F-478D-B986-DAA201A1637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755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89591-3C49-2B1F-4E0D-324472195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B68978-3033-A70B-AACF-8ED292FFA0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6B6590-FAB3-E809-4D3C-E61070A319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A91FF0-5C6D-C4F5-081F-41B6387B77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44AE1-C46F-478D-B986-DAA201A1637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242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196AC-E0C7-1867-9C9A-224AFA3A9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ED4F0F-0773-EB7D-1FF7-95B1575568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A9229D-17DC-6BCC-1D08-7C453E283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230855-8F41-E07A-606D-605264D035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44AE1-C46F-478D-B986-DAA201A1637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806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44AE1-C46F-478D-B986-DAA201A1637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485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57EFE-561E-B48F-C3A2-A0650826D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2DA1BD-5B4F-55F1-F33D-D875DCD76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BAE751-BF5F-2A08-6EA4-3CDFA757A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FE1142-2527-0250-9E12-10A882D5AE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44AE1-C46F-478D-B986-DAA201A1637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36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44AE1-C46F-478D-B986-DAA201A1637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99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44AE1-C46F-478D-B986-DAA201A1637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756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44AE1-C46F-478D-B986-DAA201A1637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95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44AE1-C46F-478D-B986-DAA201A1637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751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AA89A-88F7-6828-C135-5F8FF3644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951D9D-745E-F5FE-A78E-7E7E4E06ED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554180-3E8A-F032-535A-14E27A0C4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B477E2-CB12-7B46-AEFA-3967940126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44AE1-C46F-478D-B986-DAA201A1637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215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DCF31-E1E8-3EA1-0E4B-AD8C77DA6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4A9390-EDEF-1488-C96D-0A6AD7DBD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08E8A4-EABC-BBA2-1A0E-3CEF298F0B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29A0C7-7E2C-1A72-EF5F-9ABB0D864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44AE1-C46F-478D-B986-DAA201A1637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272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AA0B-026D-79D4-AFB6-E54DA190F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C548DA-5519-B76A-82E2-AF5D8324F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88D085-FD02-A2CE-9F0B-B45EEA850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F9A093-E665-7A42-5CF4-35741E8757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44AE1-C46F-478D-B986-DAA201A1637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980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FDED5-AD4F-EF79-998E-1E5B0A2CD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5D1C4E-56D1-703E-6CAD-7EC39B576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A9D352-B5AA-E67A-08CF-F3420F44E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0E7EC-8026-44BA-8979-E4542B0F8690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96BB89-7CB4-269A-C272-FEA68B061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5A4F4D-5D4C-FCD1-D3C6-D792BFE26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>
                <a:solidFill>
                  <a:srgbClr val="191F4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fld id="{F04EA94E-345D-4980-862B-B9C45F1ED91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8918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61415A-1782-7C0A-CA41-64BDB243C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FCAEE8-0A21-61FD-30F8-84452D294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B63876-67A1-FA8A-A2C6-4E2531146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7EC49-E358-4234-99F9-34982CDDF86E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FE94B3-3210-FCD2-4FC7-54A4C22F6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E25F7A-C9BC-53CB-5A0E-692F5F5E3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A94E-345D-4980-862B-B9C45F1ED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573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0660EC-D828-2C90-5E0A-9CD2CA6FA2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15A864-72C8-717A-FF09-BD08B420A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86B5F8-296A-7256-3ABB-BD1F0618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4E05-26C1-4CB9-9C03-00BA4A307242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6CB584-E1AC-7763-A677-34047D5E2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4DB258-E5DC-591E-79A2-856AAEF12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A94E-345D-4980-862B-B9C45F1ED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34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B4BE8-5839-846C-7DE5-AB6FF9B3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E68BDB-8C23-B74D-3D8A-820B6AC9F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C45922-27DC-2DBF-55C4-F3EE9B7B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7CF2-3D45-4471-AB7B-649EEE27878D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100F39-E55B-1A65-CD90-68135E1BF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2F358-CDBB-EEC8-DF43-3FFCEC92D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A94E-345D-4980-862B-B9C45F1ED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871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717482-367D-0475-C88A-C93199E4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288961-B1C1-73BC-218A-568D087C5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DC919A-B7FE-FEC6-F107-43E2FA44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421A7-4C22-4A06-8FCB-6C8449322796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DCF61D-5102-F5EC-0588-B3509AE7F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E23E01-995E-11AB-36DC-57FC311AF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A94E-345D-4980-862B-B9C45F1ED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396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DDF3A-7399-2A10-F227-809B56F8F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142989-0C97-2BBB-32A2-D8131457B1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E72760-DCBA-76F7-BCC6-F2A0601B40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FB059B-B6B8-919E-66BC-972B86651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3AB2C-808B-430D-81B8-6F79E5924B48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C49A18-FED8-D9C8-1223-A0782319C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92B0F5-1FD6-AB65-CA98-30C3BC6B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A94E-345D-4980-862B-B9C45F1ED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417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5AA77-68DE-DED7-9E90-CD4D5EC49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13074A-1275-9ED1-1F99-543C50CAA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010CD9-ADF2-984F-86BB-2ADBEA158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BB1382-B7B1-5141-75E3-F5364AFD02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A83D37-55EF-48E3-9C16-42817A296E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18866F5-AEC5-89A6-EF7C-42482745A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4A06-8F9C-4A37-BDE4-76BF664FB5B4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7E8994A-ADA9-4FB7-4031-C778430FE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B315FD-76AA-1552-5933-2F32AD9F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A94E-345D-4980-862B-B9C45F1ED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404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C1292D-4F63-6524-BC9B-6163D752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C62545-BCEF-81B3-1D09-4100A3511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50A67-A516-4ABE-A185-4822363C4158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62AA38-AF3E-1E2B-EC3F-BD518604F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61D493-E877-6E71-E153-7A43ED324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A94E-345D-4980-862B-B9C45F1ED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238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E847EE3-A5FA-C6DF-DC6F-B156CC618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516D6-4549-424D-8D72-B3B23548E0E0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5A620F-5F89-A93F-3838-A89201477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4A186E-A85F-D637-2E5F-152F4D4F9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A94E-345D-4980-862B-B9C45F1ED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727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1DF08-C503-AC3F-350E-C59363E0E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536078-6C10-BA80-CCCE-A3097CAB9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4F4176-0418-E223-14B8-F6985B185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26C380-8275-1BEF-702D-4679F4BD5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0EF8-E9FA-4B15-92A1-BCAC58AC5A79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BD527B-14E3-6E4A-EEDF-380930AB4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AFFC53-1572-476A-1738-AF961B03A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A94E-345D-4980-862B-B9C45F1ED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02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1BA85-C2E2-0317-DAF7-3A2563220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E60989-8677-080B-9C7E-B12B182E51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39302A-B862-E488-4CA3-E5368B2AD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F91E5A-E39A-10E9-FA82-5AD800FA9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82DA4-7C76-4612-BE55-4C712A0195FE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BF3041-95BE-5489-0685-88E1636C8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50FE0A-5F5A-4CA1-246D-3AF3676E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A94E-345D-4980-862B-B9C45F1ED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864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FA3395-F964-211F-DB9A-98FE47F59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9976EF-91C5-3C22-A833-5EC5F1803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CB7CB8-41CF-820E-7724-7ACAC27E6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9D5D87-FF5C-41CE-A920-31FC2EC8D088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241480-B03B-ACB0-2C63-E07A5DEEB2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7175FE-1AA3-4E4C-F70E-68BA6788F2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4EA94E-345D-4980-862B-B9C45F1ED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279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F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C0FA40-2E1A-3889-CB5D-D8DB68A4C054}"/>
              </a:ext>
            </a:extLst>
          </p:cNvPr>
          <p:cNvSpPr txBox="1"/>
          <p:nvPr/>
        </p:nvSpPr>
        <p:spPr>
          <a:xfrm>
            <a:off x="860114" y="2495718"/>
            <a:ext cx="39260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안전한 생성형 인공지능</a:t>
            </a:r>
            <a:endParaRPr lang="en-US" altLang="ko-KR" sz="2800" dirty="0">
              <a:solidFill>
                <a:srgbClr val="FFFFF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ko-KR" altLang="en-US" sz="28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내부 기밀 유출 방지 서비스</a:t>
            </a:r>
            <a:endParaRPr lang="en-US" altLang="ko-KR" sz="2800" dirty="0">
              <a:solidFill>
                <a:srgbClr val="FFFFF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0F73769-D57B-CA20-D52A-E67ABACF29B3}"/>
              </a:ext>
            </a:extLst>
          </p:cNvPr>
          <p:cNvSpPr/>
          <p:nvPr/>
        </p:nvSpPr>
        <p:spPr>
          <a:xfrm>
            <a:off x="860114" y="1975819"/>
            <a:ext cx="4076992" cy="408842"/>
          </a:xfrm>
          <a:prstGeom prst="roundRect">
            <a:avLst>
              <a:gd name="adj" fmla="val 413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1F4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2025-1 </a:t>
            </a:r>
            <a:r>
              <a:rPr lang="ko-KR" altLang="en-US" dirty="0" err="1">
                <a:solidFill>
                  <a:srgbClr val="191F4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다학제간캡스톤디자인</a:t>
            </a:r>
            <a:r>
              <a:rPr lang="ko-KR" altLang="en-US" dirty="0">
                <a:solidFill>
                  <a:srgbClr val="191F4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과목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0F095-918F-313E-4F8C-474BA1B1463C}"/>
              </a:ext>
            </a:extLst>
          </p:cNvPr>
          <p:cNvSpPr txBox="1"/>
          <p:nvPr/>
        </p:nvSpPr>
        <p:spPr>
          <a:xfrm>
            <a:off x="860114" y="3521316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지도교수 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윤명근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교수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AAABF4-814E-D28E-38EE-B0E6E568A0BC}"/>
              </a:ext>
            </a:extLst>
          </p:cNvPr>
          <p:cNvSpPr txBox="1"/>
          <p:nvPr/>
        </p:nvSpPr>
        <p:spPr>
          <a:xfrm>
            <a:off x="287329" y="311426"/>
            <a:ext cx="148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2025.03.10</a:t>
            </a:r>
            <a:endParaRPr lang="ko-KR" altLang="en-US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0" name="AutoShape 10" descr="국민대학교 엠블럼">
            <a:extLst>
              <a:ext uri="{FF2B5EF4-FFF2-40B4-BE49-F238E27FC236}">
                <a16:creationId xmlns:a16="http://schemas.microsoft.com/office/drawing/2014/main" id="{26F72474-46DF-2384-F63F-0F665DC666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" name="그림 21" descr="로고, 텍스트, 등록 상표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A8B9CE3-FBF7-C2C0-829D-A931941A3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742" y="52049"/>
            <a:ext cx="942242" cy="94224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527F1A2-9ACF-64B8-051F-B215005BB5F7}"/>
              </a:ext>
            </a:extLst>
          </p:cNvPr>
          <p:cNvSpPr txBox="1"/>
          <p:nvPr/>
        </p:nvSpPr>
        <p:spPr>
          <a:xfrm>
            <a:off x="7498306" y="5755861"/>
            <a:ext cx="4355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조항범</a:t>
            </a:r>
            <a:r>
              <a:rPr lang="en-US" altLang="ko-KR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 err="1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오주엽</a:t>
            </a:r>
            <a:r>
              <a:rPr lang="en-US" altLang="ko-KR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 err="1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박찬민</a:t>
            </a:r>
            <a:r>
              <a:rPr lang="en-US" altLang="ko-KR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백승렬</a:t>
            </a:r>
            <a:r>
              <a:rPr lang="en-US" altLang="ko-KR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심지아</a:t>
            </a:r>
            <a:r>
              <a:rPr lang="en-US" altLang="ko-KR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 err="1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김민승</a:t>
            </a:r>
            <a:endParaRPr lang="ko-KR" altLang="en-US" dirty="0">
              <a:solidFill>
                <a:srgbClr val="FFFF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A8FD78-D0FC-328C-4A6C-DEBB0E3D1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A94E-345D-4980-862B-B9C45F1ED91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621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71B40-07A1-D791-B44C-76B99C032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D2E6A4-EA15-9552-3874-7A42598BEC2C}"/>
              </a:ext>
            </a:extLst>
          </p:cNvPr>
          <p:cNvSpPr txBox="1"/>
          <p:nvPr/>
        </p:nvSpPr>
        <p:spPr>
          <a:xfrm>
            <a:off x="193431" y="311426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2025.03.10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D31191-728B-B1B2-18B8-7C98B22160A0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CBCACC-FB33-95D0-573A-661C35569D80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B4BE2EC-4012-E3F9-714A-D2D76065C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8E1B65C-C5BD-76DB-5507-689DC66FCD7F}"/>
              </a:ext>
            </a:extLst>
          </p:cNvPr>
          <p:cNvGrpSpPr/>
          <p:nvPr/>
        </p:nvGrpSpPr>
        <p:grpSpPr>
          <a:xfrm>
            <a:off x="708956" y="1222671"/>
            <a:ext cx="3097323" cy="923330"/>
            <a:chOff x="708956" y="1332035"/>
            <a:chExt cx="3097323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B72C99-4D66-9994-7D69-1A5359E6ED4F}"/>
                </a:ext>
              </a:extLst>
            </p:cNvPr>
            <p:cNvSpPr txBox="1"/>
            <p:nvPr/>
          </p:nvSpPr>
          <p:spPr>
            <a:xfrm>
              <a:off x="708956" y="1332035"/>
              <a:ext cx="30973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연구 </a:t>
              </a:r>
              <a:r>
                <a:rPr lang="en-US" altLang="ko-KR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· </a:t>
              </a:r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개발 진행 내용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EC34757-0396-0942-F187-8618202C9B28}"/>
                </a:ext>
              </a:extLst>
            </p:cNvPr>
            <p:cNvSpPr txBox="1"/>
            <p:nvPr/>
          </p:nvSpPr>
          <p:spPr>
            <a:xfrm>
              <a:off x="708956" y="1855255"/>
              <a:ext cx="22910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프론트앤드</a:t>
              </a:r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화면 구현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05A667-71C6-65E0-382C-CD772D120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A94E-345D-4980-862B-B9C45F1ED91D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871FE65-DF6D-4823-D895-ACD7D21193D8}"/>
              </a:ext>
            </a:extLst>
          </p:cNvPr>
          <p:cNvGrpSpPr/>
          <p:nvPr/>
        </p:nvGrpSpPr>
        <p:grpSpPr>
          <a:xfrm>
            <a:off x="1080798" y="2342642"/>
            <a:ext cx="10030404" cy="2919382"/>
            <a:chOff x="655905" y="2342642"/>
            <a:chExt cx="10030404" cy="2919382"/>
          </a:xfrm>
        </p:grpSpPr>
        <p:pic>
          <p:nvPicPr>
            <p:cNvPr id="5" name="그림 4" descr="텍스트, 스크린샷, 소프트웨어, 운영 체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076F18AF-1630-2C66-5662-D8B170712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905" y="2495104"/>
              <a:ext cx="4963203" cy="261445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2C7EB90-02D3-12A3-C6BE-02E520F32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72894" y="2342642"/>
              <a:ext cx="4113415" cy="2919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9637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56A80-5E8F-D7FA-9240-C2C37B6AF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FA4A2D-94A7-0913-511B-C049E3771611}"/>
              </a:ext>
            </a:extLst>
          </p:cNvPr>
          <p:cNvSpPr txBox="1"/>
          <p:nvPr/>
        </p:nvSpPr>
        <p:spPr>
          <a:xfrm>
            <a:off x="193431" y="311426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2025.03.10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EF51834-5CF2-11FE-6273-533F2B00C566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5A635EEF-B24A-C134-1CBF-0B6AC985D2B0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E797090-9FC0-8061-3721-A25E610FD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44DFB74-A771-6A26-6A5B-9820E62C94A1}"/>
              </a:ext>
            </a:extLst>
          </p:cNvPr>
          <p:cNvGrpSpPr/>
          <p:nvPr/>
        </p:nvGrpSpPr>
        <p:grpSpPr>
          <a:xfrm>
            <a:off x="708956" y="1222671"/>
            <a:ext cx="3097323" cy="923330"/>
            <a:chOff x="708956" y="1332035"/>
            <a:chExt cx="3097323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5B7B7D-6520-389A-5EFF-6DAACDA46FB8}"/>
                </a:ext>
              </a:extLst>
            </p:cNvPr>
            <p:cNvSpPr txBox="1"/>
            <p:nvPr/>
          </p:nvSpPr>
          <p:spPr>
            <a:xfrm>
              <a:off x="708956" y="1332035"/>
              <a:ext cx="30973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연구 </a:t>
              </a:r>
              <a:r>
                <a:rPr lang="en-US" altLang="ko-KR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· </a:t>
              </a:r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개발 진행 내용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BEDABF-554F-30A0-E92E-5CC4F6DC1A80}"/>
                </a:ext>
              </a:extLst>
            </p:cNvPr>
            <p:cNvSpPr txBox="1"/>
            <p:nvPr/>
          </p:nvSpPr>
          <p:spPr>
            <a:xfrm>
              <a:off x="708956" y="1855255"/>
              <a:ext cx="15696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데이터셋 제작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FC50AC0-E31E-2C57-7685-DCC35CA56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399" y="2146001"/>
            <a:ext cx="6553200" cy="3296929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4A48546-5D2C-49A2-C85C-A2DBED9C8857}"/>
              </a:ext>
            </a:extLst>
          </p:cNvPr>
          <p:cNvSpPr/>
          <p:nvPr/>
        </p:nvSpPr>
        <p:spPr>
          <a:xfrm>
            <a:off x="1917456" y="5635329"/>
            <a:ext cx="8357088" cy="531935"/>
          </a:xfrm>
          <a:prstGeom prst="roundRect">
            <a:avLst/>
          </a:prstGeom>
          <a:solidFill>
            <a:srgbClr val="191F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한국어 위키피디아 문서 사용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16C48B-BFBF-0356-6526-8C29E4B89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A94E-345D-4980-862B-B9C45F1ED91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203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E10C2-7D63-9D75-6D9A-C065F904E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C1181C0-7607-4679-0B0B-8EAFD293AF46}"/>
              </a:ext>
            </a:extLst>
          </p:cNvPr>
          <p:cNvSpPr txBox="1"/>
          <p:nvPr/>
        </p:nvSpPr>
        <p:spPr>
          <a:xfrm>
            <a:off x="193431" y="311426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2025.03.10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0DED46-13F1-F802-98EA-919414FEE465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899B7F9-3456-D3FB-C8CC-16016EFB8BFD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3859D40-6F85-90A0-A907-57E96EB00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88CE881-789E-563C-850A-4B2C8EF3A227}"/>
              </a:ext>
            </a:extLst>
          </p:cNvPr>
          <p:cNvGrpSpPr/>
          <p:nvPr/>
        </p:nvGrpSpPr>
        <p:grpSpPr>
          <a:xfrm>
            <a:off x="708956" y="1222671"/>
            <a:ext cx="3097323" cy="923330"/>
            <a:chOff x="708956" y="1332035"/>
            <a:chExt cx="3097323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9D7B59-0245-6651-F0AC-EAB5C2845675}"/>
                </a:ext>
              </a:extLst>
            </p:cNvPr>
            <p:cNvSpPr txBox="1"/>
            <p:nvPr/>
          </p:nvSpPr>
          <p:spPr>
            <a:xfrm>
              <a:off x="708956" y="1332035"/>
              <a:ext cx="30973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연구 </a:t>
              </a:r>
              <a:r>
                <a:rPr lang="en-US" altLang="ko-KR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· </a:t>
              </a:r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개발 진행 내용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BBCFD9-21DE-3C17-FF98-1C25FABB710B}"/>
                </a:ext>
              </a:extLst>
            </p:cNvPr>
            <p:cNvSpPr txBox="1"/>
            <p:nvPr/>
          </p:nvSpPr>
          <p:spPr>
            <a:xfrm>
              <a:off x="708956" y="1855255"/>
              <a:ext cx="15696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데이터셋 제작</a:t>
              </a: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1F5E053-62D5-CB15-96DD-1D00AEC88604}"/>
              </a:ext>
            </a:extLst>
          </p:cNvPr>
          <p:cNvSpPr/>
          <p:nvPr/>
        </p:nvSpPr>
        <p:spPr>
          <a:xfrm>
            <a:off x="1917456" y="5635329"/>
            <a:ext cx="8357088" cy="531935"/>
          </a:xfrm>
          <a:prstGeom prst="roundRect">
            <a:avLst/>
          </a:prstGeom>
          <a:solidFill>
            <a:srgbClr val="191F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한국어 위키피디아 문서 사용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618DEF3-F204-CD30-1BAB-D626D728D4AF}"/>
              </a:ext>
            </a:extLst>
          </p:cNvPr>
          <p:cNvGrpSpPr/>
          <p:nvPr/>
        </p:nvGrpSpPr>
        <p:grpSpPr>
          <a:xfrm>
            <a:off x="1325491" y="2189653"/>
            <a:ext cx="9541016" cy="3212388"/>
            <a:chOff x="831248" y="2126736"/>
            <a:chExt cx="9541016" cy="321238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538F8A7-B820-3094-D118-0C99EF3EA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248" y="2186502"/>
              <a:ext cx="4897024" cy="309285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73D2201-F0CD-FFB5-B42C-3307332D3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3462"/>
            <a:stretch/>
          </p:blipFill>
          <p:spPr>
            <a:xfrm>
              <a:off x="6653990" y="2126736"/>
              <a:ext cx="3718274" cy="3212388"/>
            </a:xfrm>
            <a:prstGeom prst="rect">
              <a:avLst/>
            </a:prstGeom>
          </p:spPr>
        </p:pic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334DE4B4-8123-A762-D055-6D3EF1631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A94E-345D-4980-862B-B9C45F1ED91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852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21E0-D446-8699-F57F-A22DB30EA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1422D5-6491-906F-1236-2FAEC8D8D3FA}"/>
              </a:ext>
            </a:extLst>
          </p:cNvPr>
          <p:cNvSpPr txBox="1"/>
          <p:nvPr/>
        </p:nvSpPr>
        <p:spPr>
          <a:xfrm>
            <a:off x="193431" y="311426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2025.03.10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A961FAF-A1CA-62D5-2B86-85F35020A474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51CB0BE-4274-331E-C0A5-6ED55CA7EA14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5333B17-E98E-A4DB-8F01-20CCF60D8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B35B7F-1349-BD17-BC2F-686133B7F8C3}"/>
              </a:ext>
            </a:extLst>
          </p:cNvPr>
          <p:cNvGrpSpPr/>
          <p:nvPr/>
        </p:nvGrpSpPr>
        <p:grpSpPr>
          <a:xfrm>
            <a:off x="708956" y="1222671"/>
            <a:ext cx="3097323" cy="923330"/>
            <a:chOff x="708956" y="1332035"/>
            <a:chExt cx="3097323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E66404-CFAA-EBFC-B4DC-BE39071C93AF}"/>
                </a:ext>
              </a:extLst>
            </p:cNvPr>
            <p:cNvSpPr txBox="1"/>
            <p:nvPr/>
          </p:nvSpPr>
          <p:spPr>
            <a:xfrm>
              <a:off x="708956" y="1332035"/>
              <a:ext cx="30973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연구 </a:t>
              </a:r>
              <a:r>
                <a:rPr lang="en-US" altLang="ko-KR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· </a:t>
              </a:r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개발 진행 내용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D6D1C7-00A7-BDBC-E210-5C44BDBDC805}"/>
                </a:ext>
              </a:extLst>
            </p:cNvPr>
            <p:cNvSpPr txBox="1"/>
            <p:nvPr/>
          </p:nvSpPr>
          <p:spPr>
            <a:xfrm>
              <a:off x="708956" y="1855255"/>
              <a:ext cx="18485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문서 </a:t>
              </a:r>
              <a:r>
                <a:rPr lang="ko-KR" altLang="en-US" sz="2000" dirty="0" err="1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전처리</a:t>
              </a:r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방법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6007298-DADE-B29A-5333-A957BD3B57BA}"/>
              </a:ext>
            </a:extLst>
          </p:cNvPr>
          <p:cNvGrpSpPr/>
          <p:nvPr/>
        </p:nvGrpSpPr>
        <p:grpSpPr>
          <a:xfrm>
            <a:off x="1816792" y="2399717"/>
            <a:ext cx="8479285" cy="3096057"/>
            <a:chOff x="1954888" y="2399717"/>
            <a:chExt cx="8479285" cy="309605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A41307E-7D69-97FF-D294-808A5FE54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4888" y="2399717"/>
              <a:ext cx="3943900" cy="309605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FC25F10-117B-DF70-E3E1-CFF9C87DA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5062" y="2761717"/>
              <a:ext cx="3839111" cy="2372056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8B96BBA9-7649-491B-B702-668D2FE47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A94E-345D-4980-862B-B9C45F1ED91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662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71383-3A48-D84E-176D-49DF600CD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1C295F-6BF2-FB3D-580F-D108676433C1}"/>
              </a:ext>
            </a:extLst>
          </p:cNvPr>
          <p:cNvSpPr txBox="1"/>
          <p:nvPr/>
        </p:nvSpPr>
        <p:spPr>
          <a:xfrm>
            <a:off x="193431" y="311426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2025.03.10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254F289-2519-D4FA-54DE-AE58FB6D2273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556AC65-4E84-8B34-EB10-A8DACB75C38D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0953A8D0-8DB4-F201-72EE-2B47042C1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BD89014-5BC3-52A0-A419-E0C50C2CD435}"/>
              </a:ext>
            </a:extLst>
          </p:cNvPr>
          <p:cNvGrpSpPr/>
          <p:nvPr/>
        </p:nvGrpSpPr>
        <p:grpSpPr>
          <a:xfrm>
            <a:off x="708956" y="1222671"/>
            <a:ext cx="3621504" cy="923330"/>
            <a:chOff x="708956" y="1332035"/>
            <a:chExt cx="3621504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B82BA3-2AC2-8384-2E63-9B4620D848D0}"/>
                </a:ext>
              </a:extLst>
            </p:cNvPr>
            <p:cNvSpPr txBox="1"/>
            <p:nvPr/>
          </p:nvSpPr>
          <p:spPr>
            <a:xfrm>
              <a:off x="708956" y="1332035"/>
              <a:ext cx="30973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연구 </a:t>
              </a:r>
              <a:r>
                <a:rPr lang="en-US" altLang="ko-KR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· </a:t>
              </a:r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개발 진행 내용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F0483D-224C-DBCA-CA41-0365261CCB67}"/>
                </a:ext>
              </a:extLst>
            </p:cNvPr>
            <p:cNvSpPr txBox="1"/>
            <p:nvPr/>
          </p:nvSpPr>
          <p:spPr>
            <a:xfrm>
              <a:off x="708956" y="1855255"/>
              <a:ext cx="36215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Sentence-BERT </a:t>
              </a:r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모델 성능 비교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A7B6D82-8EC8-52B2-A57D-0519B1B6E6E1}"/>
              </a:ext>
            </a:extLst>
          </p:cNvPr>
          <p:cNvGrpSpPr/>
          <p:nvPr/>
        </p:nvGrpSpPr>
        <p:grpSpPr>
          <a:xfrm>
            <a:off x="1924050" y="2269111"/>
            <a:ext cx="8343900" cy="3875999"/>
            <a:chOff x="1924050" y="2269111"/>
            <a:chExt cx="8343900" cy="387599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0F6299C-0268-E114-0276-20E3B8A68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4050" y="2269111"/>
              <a:ext cx="8343900" cy="356822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DD48B8-A698-71D4-6A6E-F0209BF8BCF7}"/>
                </a:ext>
              </a:extLst>
            </p:cNvPr>
            <p:cNvSpPr txBox="1"/>
            <p:nvPr/>
          </p:nvSpPr>
          <p:spPr>
            <a:xfrm>
              <a:off x="4637122" y="5837333"/>
              <a:ext cx="29177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Sentence-BERT </a:t>
              </a:r>
              <a:r>
                <a:rPr lang="ko-KR" altLang="en-US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모델 성능 비교 결과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54854FF-C162-0003-ED97-CDB32E45CE58}"/>
                </a:ext>
              </a:extLst>
            </p:cNvPr>
            <p:cNvSpPr/>
            <p:nvPr/>
          </p:nvSpPr>
          <p:spPr>
            <a:xfrm>
              <a:off x="2700867" y="2404696"/>
              <a:ext cx="6392333" cy="3516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6C960C27-D639-571A-2A3C-9D6AA840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A94E-345D-4980-862B-B9C45F1ED91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604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178C0-C036-8A6D-32BE-0D0379DD5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BF6BAD-AEC3-B4DA-23FD-181FCE9F19F0}"/>
              </a:ext>
            </a:extLst>
          </p:cNvPr>
          <p:cNvSpPr txBox="1"/>
          <p:nvPr/>
        </p:nvSpPr>
        <p:spPr>
          <a:xfrm>
            <a:off x="193431" y="311426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2025.03.10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F7A4D1-78A3-EAEA-9E88-8D6661F7FFE9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72F7A2B-90A6-1DAE-8E2A-047564579F2C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3254B6A-2624-49A0-88D5-6D3C369F4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CF3C94A-B39D-7678-AA14-8116C3DA97C3}"/>
              </a:ext>
            </a:extLst>
          </p:cNvPr>
          <p:cNvGrpSpPr/>
          <p:nvPr/>
        </p:nvGrpSpPr>
        <p:grpSpPr>
          <a:xfrm>
            <a:off x="708956" y="1222671"/>
            <a:ext cx="3097323" cy="923330"/>
            <a:chOff x="708956" y="1332035"/>
            <a:chExt cx="3097323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F61606E-739F-FCC6-28CF-6CAC93BC547C}"/>
                </a:ext>
              </a:extLst>
            </p:cNvPr>
            <p:cNvSpPr txBox="1"/>
            <p:nvPr/>
          </p:nvSpPr>
          <p:spPr>
            <a:xfrm>
              <a:off x="708956" y="1332035"/>
              <a:ext cx="30973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연구 </a:t>
              </a:r>
              <a:r>
                <a:rPr lang="en-US" altLang="ko-KR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· </a:t>
              </a:r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개발 진행 내용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81C19C-2C56-884C-858E-C19F69F5C716}"/>
                </a:ext>
              </a:extLst>
            </p:cNvPr>
            <p:cNvSpPr txBox="1"/>
            <p:nvPr/>
          </p:nvSpPr>
          <p:spPr>
            <a:xfrm>
              <a:off x="708956" y="1855255"/>
              <a:ext cx="18485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임베딩</a:t>
              </a:r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벡터 생성</a:t>
              </a: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3A80F7B-F242-1FFB-923E-4BCB40EFBC32}"/>
              </a:ext>
            </a:extLst>
          </p:cNvPr>
          <p:cNvSpPr/>
          <p:nvPr/>
        </p:nvSpPr>
        <p:spPr>
          <a:xfrm>
            <a:off x="1917456" y="5635329"/>
            <a:ext cx="8357088" cy="531935"/>
          </a:xfrm>
          <a:prstGeom prst="roundRect">
            <a:avLst/>
          </a:prstGeom>
          <a:solidFill>
            <a:srgbClr val="191F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Sentence-BERT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통해 고정 크기 </a:t>
            </a:r>
            <a:r>
              <a:rPr lang="ko-KR" altLang="en-US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임베딩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벡터 생성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873D375-5F57-2DC4-539D-B3B0424B54D1}"/>
              </a:ext>
            </a:extLst>
          </p:cNvPr>
          <p:cNvCxnSpPr>
            <a:stCxn id="7" idx="2"/>
            <a:endCxn id="12" idx="0"/>
          </p:cNvCxnSpPr>
          <p:nvPr/>
        </p:nvCxnSpPr>
        <p:spPr>
          <a:xfrm>
            <a:off x="6096000" y="3115853"/>
            <a:ext cx="0" cy="7265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441BF57-45A4-EE4E-2C62-728A1BF64081}"/>
              </a:ext>
            </a:extLst>
          </p:cNvPr>
          <p:cNvGrpSpPr/>
          <p:nvPr/>
        </p:nvGrpSpPr>
        <p:grpSpPr>
          <a:xfrm>
            <a:off x="2064287" y="2746521"/>
            <a:ext cx="8063426" cy="1888178"/>
            <a:chOff x="2064287" y="2704843"/>
            <a:chExt cx="8063426" cy="188817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F18BAAB-88F3-B985-B436-0D76C6F499B5}"/>
                </a:ext>
              </a:extLst>
            </p:cNvPr>
            <p:cNvGrpSpPr/>
            <p:nvPr/>
          </p:nvGrpSpPr>
          <p:grpSpPr>
            <a:xfrm>
              <a:off x="2064287" y="2704843"/>
              <a:ext cx="8063426" cy="1465243"/>
              <a:chOff x="2064287" y="2558943"/>
              <a:chExt cx="8063426" cy="146524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44DAF0-D2F7-221F-C773-028C36743E03}"/>
                  </a:ext>
                </a:extLst>
              </p:cNvPr>
              <p:cNvSpPr txBox="1"/>
              <p:nvPr/>
            </p:nvSpPr>
            <p:spPr>
              <a:xfrm>
                <a:off x="2503510" y="2558943"/>
                <a:ext cx="71849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“</a:t>
                </a:r>
                <a:r>
                  <a:rPr lang="ko-KR" altLang="en-US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조직 내 직원들은 </a:t>
                </a:r>
                <a:r>
                  <a:rPr lang="en-US" altLang="ko-KR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2025</a:t>
                </a:r>
                <a:r>
                  <a:rPr lang="ko-KR" altLang="en-US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년 </a:t>
                </a:r>
                <a:r>
                  <a:rPr lang="en-US" altLang="ko-KR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03</a:t>
                </a:r>
                <a:r>
                  <a:rPr lang="ko-KR" altLang="en-US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월 </a:t>
                </a:r>
                <a:r>
                  <a:rPr lang="en-US" altLang="ko-KR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10</a:t>
                </a:r>
                <a:r>
                  <a:rPr lang="ko-KR" altLang="en-US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일까지 개인정보보호법 강의를 들으세요</a:t>
                </a:r>
                <a:r>
                  <a:rPr lang="en-US" altLang="ko-KR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.”</a:t>
                </a:r>
                <a:endParaRPr lang="ko-KR" altLang="en-US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4EE4CE-19FE-6CF6-5A05-CABEDD65A045}"/>
                  </a:ext>
                </a:extLst>
              </p:cNvPr>
              <p:cNvSpPr txBox="1"/>
              <p:nvPr/>
            </p:nvSpPr>
            <p:spPr>
              <a:xfrm>
                <a:off x="2064287" y="3654854"/>
                <a:ext cx="80634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[-4.5467, 1.1145, -3.6899, -8.0087, … , 3.8553, -3.3012, 7.9262, 4.5700]</a:t>
                </a:r>
                <a:endParaRPr lang="ko-KR" altLang="en-US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</p:grpSp>
        <p:sp>
          <p:nvSpPr>
            <p:cNvPr id="17" name="오른쪽 대괄호 16">
              <a:extLst>
                <a:ext uri="{FF2B5EF4-FFF2-40B4-BE49-F238E27FC236}">
                  <a16:creationId xmlns:a16="http://schemas.microsoft.com/office/drawing/2014/main" id="{4CEA6F97-1A8B-79AE-5C10-49E87B1CC1F4}"/>
                </a:ext>
              </a:extLst>
            </p:cNvPr>
            <p:cNvSpPr/>
            <p:nvPr/>
          </p:nvSpPr>
          <p:spPr>
            <a:xfrm rot="5400000">
              <a:off x="6020736" y="362889"/>
              <a:ext cx="55278" cy="7721600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832A68-9137-FDC9-5865-0EADBB76F412}"/>
                </a:ext>
              </a:extLst>
            </p:cNvPr>
            <p:cNvSpPr txBox="1"/>
            <p:nvPr/>
          </p:nvSpPr>
          <p:spPr>
            <a:xfrm>
              <a:off x="5785658" y="4223689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768</a:t>
              </a:r>
              <a:endPara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45022B6F-A0D2-37B9-E20A-B0A9AC088CFA}"/>
                </a:ext>
              </a:extLst>
            </p:cNvPr>
            <p:cNvSpPr/>
            <p:nvPr/>
          </p:nvSpPr>
          <p:spPr>
            <a:xfrm>
              <a:off x="4792174" y="3287008"/>
              <a:ext cx="2607652" cy="251883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Jhgan</a:t>
              </a:r>
              <a:r>
                <a:rPr lang="en-US" altLang="ko-KR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/ko-</a:t>
              </a:r>
              <a:r>
                <a:rPr lang="en-US" altLang="ko-KR" sz="1400" dirty="0" err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sbert</a:t>
              </a:r>
              <a:r>
                <a:rPr lang="en-US" altLang="ko-KR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-</a:t>
              </a:r>
              <a:r>
                <a:rPr lang="en-US" altLang="ko-KR" sz="1400" dirty="0" err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sts</a:t>
              </a:r>
              <a:endParaRPr lang="ko-KR" altLang="en-US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194281F4-C10E-9EC3-6597-0C81A9FAF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A94E-345D-4980-862B-B9C45F1ED91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67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1CEC2-61B1-6B49-FC52-BFCDFB502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C819FC-FEC8-4244-5EA1-288B97D9CFE4}"/>
              </a:ext>
            </a:extLst>
          </p:cNvPr>
          <p:cNvSpPr txBox="1"/>
          <p:nvPr/>
        </p:nvSpPr>
        <p:spPr>
          <a:xfrm>
            <a:off x="193431" y="311426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2025.03.10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1E30594-5855-5132-59C7-C34E420A265A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F65B8E8-6A1E-CA15-6DE4-CC9781BB2786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EDF5494-52B5-4792-E71D-8AD4205C1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D7497FC-35E3-D069-3EC9-2DB15B3EACC1}"/>
              </a:ext>
            </a:extLst>
          </p:cNvPr>
          <p:cNvGrpSpPr/>
          <p:nvPr/>
        </p:nvGrpSpPr>
        <p:grpSpPr>
          <a:xfrm>
            <a:off x="708956" y="1222671"/>
            <a:ext cx="3097323" cy="923330"/>
            <a:chOff x="708956" y="1332035"/>
            <a:chExt cx="3097323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BA9ABD-57E3-C4CE-B6DB-CFEC9EE89CC0}"/>
                </a:ext>
              </a:extLst>
            </p:cNvPr>
            <p:cNvSpPr txBox="1"/>
            <p:nvPr/>
          </p:nvSpPr>
          <p:spPr>
            <a:xfrm>
              <a:off x="708956" y="1332035"/>
              <a:ext cx="30973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연구 </a:t>
              </a:r>
              <a:r>
                <a:rPr lang="en-US" altLang="ko-KR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· </a:t>
              </a:r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개발 진행 내용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067DC3-663B-901C-A852-5DC66F7ADA7C}"/>
                </a:ext>
              </a:extLst>
            </p:cNvPr>
            <p:cNvSpPr txBox="1"/>
            <p:nvPr/>
          </p:nvSpPr>
          <p:spPr>
            <a:xfrm>
              <a:off x="708956" y="1855255"/>
              <a:ext cx="17604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실험 </a:t>
              </a:r>
              <a:r>
                <a:rPr lang="en-US" altLang="ko-KR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· </a:t>
              </a:r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평가 방법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1D7851-D465-D799-DBE9-BB6867F0BE9C}"/>
              </a:ext>
            </a:extLst>
          </p:cNvPr>
          <p:cNvGrpSpPr/>
          <p:nvPr/>
        </p:nvGrpSpPr>
        <p:grpSpPr>
          <a:xfrm>
            <a:off x="1917456" y="2704297"/>
            <a:ext cx="8357088" cy="2931032"/>
            <a:chOff x="1917456" y="2563620"/>
            <a:chExt cx="8357088" cy="293103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F1D6563-D7D8-E02A-137C-CD62E2D2C318}"/>
                </a:ext>
              </a:extLst>
            </p:cNvPr>
            <p:cNvGrpSpPr/>
            <p:nvPr/>
          </p:nvGrpSpPr>
          <p:grpSpPr>
            <a:xfrm>
              <a:off x="3276600" y="2563620"/>
              <a:ext cx="5638800" cy="2171352"/>
              <a:chOff x="6139961" y="2677763"/>
              <a:chExt cx="5638800" cy="217135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E7C5FC-2FA6-A95A-814E-59AE46D59944}"/>
                  </a:ext>
                </a:extLst>
              </p:cNvPr>
              <p:cNvSpPr txBox="1"/>
              <p:nvPr/>
            </p:nvSpPr>
            <p:spPr>
              <a:xfrm>
                <a:off x="6139961" y="4202784"/>
                <a:ext cx="56388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b="1" dirty="0">
                    <a:effectLst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코사인 유사도가 </a:t>
                </a:r>
                <a:r>
                  <a:rPr lang="en-US" altLang="ko-KR" b="1" dirty="0">
                    <a:effectLst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a </a:t>
                </a:r>
                <a:r>
                  <a:rPr lang="ko-KR" altLang="en-US" b="1" dirty="0">
                    <a:effectLst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이상인 </a:t>
                </a:r>
                <a:endParaRPr lang="en-US" altLang="ko-KR" b="1" dirty="0"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algn="ctr"/>
                <a:r>
                  <a:rPr lang="ko-KR" altLang="en-US" b="1" dirty="0">
                    <a:solidFill>
                      <a:srgbClr val="FF0000"/>
                    </a:solidFill>
                    <a:effectLst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문장이 </a:t>
                </a:r>
                <a:r>
                  <a:rPr lang="en-US" altLang="ko-KR" b="1" dirty="0">
                    <a:solidFill>
                      <a:srgbClr val="FF000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b</a:t>
                </a:r>
                <a:r>
                  <a:rPr lang="en-US" altLang="ko-KR" b="1" dirty="0">
                    <a:solidFill>
                      <a:srgbClr val="FF0000"/>
                    </a:solidFill>
                    <a:effectLst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%</a:t>
                </a:r>
                <a:r>
                  <a:rPr lang="ko-KR" altLang="en-US" b="1" dirty="0">
                    <a:solidFill>
                      <a:srgbClr val="FF0000"/>
                    </a:solidFill>
                    <a:effectLst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가 넘으면</a:t>
                </a:r>
                <a:r>
                  <a:rPr lang="ko-KR" altLang="en-US" b="1" dirty="0">
                    <a:effectLst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유사한 문서로 판단하는 방식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544741-DEE1-9786-15BD-86B355481463}"/>
                  </a:ext>
                </a:extLst>
              </p:cNvPr>
              <p:cNvSpPr txBox="1"/>
              <p:nvPr/>
            </p:nvSpPr>
            <p:spPr>
              <a:xfrm>
                <a:off x="6139961" y="2677763"/>
                <a:ext cx="56388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b="1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코사인 유사도가 </a:t>
                </a:r>
                <a:r>
                  <a:rPr lang="en-US" altLang="ko-KR" b="1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a</a:t>
                </a:r>
                <a:r>
                  <a:rPr lang="ko-KR" altLang="en-US" b="1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이상인 </a:t>
                </a:r>
                <a:endParaRPr lang="en-US" altLang="ko-KR" b="1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algn="ctr"/>
                <a:r>
                  <a:rPr lang="ko-KR" altLang="en-US" b="1" dirty="0">
                    <a:solidFill>
                      <a:srgbClr val="FF000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모든 문장 출력 후 직접 비교</a:t>
                </a:r>
                <a:r>
                  <a:rPr lang="ko-KR" altLang="en-US" b="1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하는 방식</a:t>
                </a:r>
              </a:p>
            </p:txBody>
          </p:sp>
          <p:sp>
            <p:nvSpPr>
              <p:cNvPr id="8" name="화살표: 아래쪽 7">
                <a:extLst>
                  <a:ext uri="{FF2B5EF4-FFF2-40B4-BE49-F238E27FC236}">
                    <a16:creationId xmlns:a16="http://schemas.microsoft.com/office/drawing/2014/main" id="{ED838264-BECE-D578-F902-3B5ACCFE09F0}"/>
                  </a:ext>
                </a:extLst>
              </p:cNvPr>
              <p:cNvSpPr/>
              <p:nvPr/>
            </p:nvSpPr>
            <p:spPr>
              <a:xfrm>
                <a:off x="8717045" y="3366437"/>
                <a:ext cx="484632" cy="794004"/>
              </a:xfrm>
              <a:prstGeom prst="downArrow">
                <a:avLst/>
              </a:prstGeom>
              <a:solidFill>
                <a:srgbClr val="181F48"/>
              </a:solidFill>
            </p:spPr>
            <p:txBody>
              <a:bodyPr wrap="square" lIns="0" tIns="0" rIns="0" bIns="0" rtlCol="0" anchor="ctr"/>
              <a:lstStyle/>
              <a:p>
                <a:pPr algn="l"/>
                <a:endParaRPr lang="ko-KR" altLang="en-US" dirty="0"/>
              </a:p>
            </p:txBody>
          </p:sp>
        </p:grp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49E7066-3843-15B0-8533-6E7AC0F9D781}"/>
                </a:ext>
              </a:extLst>
            </p:cNvPr>
            <p:cNvSpPr/>
            <p:nvPr/>
          </p:nvSpPr>
          <p:spPr>
            <a:xfrm>
              <a:off x="1917456" y="4962717"/>
              <a:ext cx="8357088" cy="531935"/>
            </a:xfrm>
            <a:prstGeom prst="roundRect">
              <a:avLst/>
            </a:prstGeom>
            <a:solidFill>
              <a:srgbClr val="191F4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문서 단위 비교 실험을 통해 채점 기준 완화</a:t>
              </a:r>
            </a:p>
          </p:txBody>
        </p:sp>
      </p:grp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865FD007-2053-4818-528D-03C1CF5D6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A94E-345D-4980-862B-B9C45F1ED91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854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4BCA1-09E7-A299-2F9D-972E090FC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6E8ABD-FB25-43C8-8662-C823843AC030}"/>
              </a:ext>
            </a:extLst>
          </p:cNvPr>
          <p:cNvSpPr txBox="1"/>
          <p:nvPr/>
        </p:nvSpPr>
        <p:spPr>
          <a:xfrm>
            <a:off x="193431" y="311426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2025.03.10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FEBDE7-784B-7597-CC83-20B70D43E8D7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904E227-56A2-EB89-D3A2-40E0E992C419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BF81134-A636-30C7-0576-025FAD380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CA3D536-1E9E-DA56-14BB-CD31002EA17B}"/>
              </a:ext>
            </a:extLst>
          </p:cNvPr>
          <p:cNvGrpSpPr/>
          <p:nvPr/>
        </p:nvGrpSpPr>
        <p:grpSpPr>
          <a:xfrm>
            <a:off x="708956" y="1222671"/>
            <a:ext cx="8178842" cy="923330"/>
            <a:chOff x="708956" y="1332035"/>
            <a:chExt cx="8178842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84B88D-81CF-32D2-1315-6CC166ADB737}"/>
                </a:ext>
              </a:extLst>
            </p:cNvPr>
            <p:cNvSpPr txBox="1"/>
            <p:nvPr/>
          </p:nvSpPr>
          <p:spPr>
            <a:xfrm>
              <a:off x="708956" y="1332035"/>
              <a:ext cx="30973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연구 </a:t>
              </a:r>
              <a:r>
                <a:rPr lang="en-US" altLang="ko-KR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· </a:t>
              </a:r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개발 진행 내용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999A736-035D-487C-BA89-07375291B2E1}"/>
                </a:ext>
              </a:extLst>
            </p:cNvPr>
            <p:cNvSpPr txBox="1"/>
            <p:nvPr/>
          </p:nvSpPr>
          <p:spPr>
            <a:xfrm>
              <a:off x="708956" y="1855255"/>
              <a:ext cx="8178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실험 결과 </a:t>
              </a:r>
              <a:r>
                <a:rPr lang="en-US" altLang="ko-KR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(1) – Cosine Threshold : 0.85 / Similarity Threshold : 0.90</a:t>
              </a:r>
              <a:endParaRPr lang="ko-KR" altLang="en-US" sz="2000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5544AE-5275-2635-8E1E-8C43C4D85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A94E-345D-4980-862B-B9C45F1ED91D}" type="slidenum">
              <a:rPr lang="ko-KR" altLang="en-US" smtClean="0"/>
              <a:t>17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EF8B689-2130-E0FF-25F6-4A01D6DD73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921378"/>
              </p:ext>
            </p:extLst>
          </p:nvPr>
        </p:nvGraphicFramePr>
        <p:xfrm>
          <a:off x="2361207" y="2294468"/>
          <a:ext cx="7469586" cy="391341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29954">
                  <a:extLst>
                    <a:ext uri="{9D8B030D-6E8A-4147-A177-3AD203B41FA5}">
                      <a16:colId xmlns:a16="http://schemas.microsoft.com/office/drawing/2014/main" val="2705452567"/>
                    </a:ext>
                  </a:extLst>
                </a:gridCol>
                <a:gridCol w="829954">
                  <a:extLst>
                    <a:ext uri="{9D8B030D-6E8A-4147-A177-3AD203B41FA5}">
                      <a16:colId xmlns:a16="http://schemas.microsoft.com/office/drawing/2014/main" val="1528177143"/>
                    </a:ext>
                  </a:extLst>
                </a:gridCol>
                <a:gridCol w="829954">
                  <a:extLst>
                    <a:ext uri="{9D8B030D-6E8A-4147-A177-3AD203B41FA5}">
                      <a16:colId xmlns:a16="http://schemas.microsoft.com/office/drawing/2014/main" val="1838136613"/>
                    </a:ext>
                  </a:extLst>
                </a:gridCol>
                <a:gridCol w="829954">
                  <a:extLst>
                    <a:ext uri="{9D8B030D-6E8A-4147-A177-3AD203B41FA5}">
                      <a16:colId xmlns:a16="http://schemas.microsoft.com/office/drawing/2014/main" val="1451494872"/>
                    </a:ext>
                  </a:extLst>
                </a:gridCol>
                <a:gridCol w="829954">
                  <a:extLst>
                    <a:ext uri="{9D8B030D-6E8A-4147-A177-3AD203B41FA5}">
                      <a16:colId xmlns:a16="http://schemas.microsoft.com/office/drawing/2014/main" val="2161611753"/>
                    </a:ext>
                  </a:extLst>
                </a:gridCol>
                <a:gridCol w="829954">
                  <a:extLst>
                    <a:ext uri="{9D8B030D-6E8A-4147-A177-3AD203B41FA5}">
                      <a16:colId xmlns:a16="http://schemas.microsoft.com/office/drawing/2014/main" val="1789213979"/>
                    </a:ext>
                  </a:extLst>
                </a:gridCol>
                <a:gridCol w="829954">
                  <a:extLst>
                    <a:ext uri="{9D8B030D-6E8A-4147-A177-3AD203B41FA5}">
                      <a16:colId xmlns:a16="http://schemas.microsoft.com/office/drawing/2014/main" val="2663080332"/>
                    </a:ext>
                  </a:extLst>
                </a:gridCol>
                <a:gridCol w="829954">
                  <a:extLst>
                    <a:ext uri="{9D8B030D-6E8A-4147-A177-3AD203B41FA5}">
                      <a16:colId xmlns:a16="http://schemas.microsoft.com/office/drawing/2014/main" val="1076897958"/>
                    </a:ext>
                  </a:extLst>
                </a:gridCol>
                <a:gridCol w="829954">
                  <a:extLst>
                    <a:ext uri="{9D8B030D-6E8A-4147-A177-3AD203B41FA5}">
                      <a16:colId xmlns:a16="http://schemas.microsoft.com/office/drawing/2014/main" val="1698110268"/>
                    </a:ext>
                  </a:extLst>
                </a:gridCol>
              </a:tblGrid>
              <a:tr h="355765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문자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분리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O/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괄호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O</a:t>
                      </a:r>
                      <a:endParaRPr lang="ko-KR" altLang="en-US" sz="7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문자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분리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O/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괄호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X</a:t>
                      </a:r>
                      <a:endParaRPr lang="ko-KR" altLang="en-US" sz="7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문자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분리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X/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괄호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O</a:t>
                      </a:r>
                      <a:endParaRPr lang="ko-KR" altLang="en-US" sz="7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문자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분리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X/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괄호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X</a:t>
                      </a:r>
                      <a:endParaRPr lang="ko-KR" altLang="en-US" sz="7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단어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분리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O/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괄호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O</a:t>
                      </a:r>
                      <a:endParaRPr lang="ko-KR" altLang="en-US" sz="7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단어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분리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O/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괄호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X</a:t>
                      </a:r>
                      <a:endParaRPr lang="ko-KR" altLang="en-US" sz="7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단어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분리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X/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괄호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O</a:t>
                      </a:r>
                      <a:endParaRPr lang="ko-KR" altLang="en-US" sz="7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단어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분리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X/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괄호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X</a:t>
                      </a:r>
                      <a:endParaRPr lang="ko-KR" altLang="en-US" sz="7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462780"/>
                  </a:ext>
                </a:extLst>
              </a:tr>
              <a:tr h="355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A1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extLst>
                  <a:ext uri="{0D108BD9-81ED-4DB2-BD59-A6C34878D82A}">
                    <a16:rowId xmlns:a16="http://schemas.microsoft.com/office/drawing/2014/main" val="1395834277"/>
                  </a:ext>
                </a:extLst>
              </a:tr>
              <a:tr h="355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A2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extLst>
                  <a:ext uri="{0D108BD9-81ED-4DB2-BD59-A6C34878D82A}">
                    <a16:rowId xmlns:a16="http://schemas.microsoft.com/office/drawing/2014/main" val="1309685536"/>
                  </a:ext>
                </a:extLst>
              </a:tr>
              <a:tr h="355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B1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extLst>
                  <a:ext uri="{0D108BD9-81ED-4DB2-BD59-A6C34878D82A}">
                    <a16:rowId xmlns:a16="http://schemas.microsoft.com/office/drawing/2014/main" val="2742720371"/>
                  </a:ext>
                </a:extLst>
              </a:tr>
              <a:tr h="355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B2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extLst>
                  <a:ext uri="{0D108BD9-81ED-4DB2-BD59-A6C34878D82A}">
                    <a16:rowId xmlns:a16="http://schemas.microsoft.com/office/drawing/2014/main" val="1307933816"/>
                  </a:ext>
                </a:extLst>
              </a:tr>
              <a:tr h="355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C1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⚠️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⚠️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⚠️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⚠️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⚠️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⚠️</a:t>
                      </a:r>
                    </a:p>
                  </a:txBody>
                  <a:tcPr marL="62455" marR="62455" marT="31227" marB="31227" anchor="ctr"/>
                </a:tc>
                <a:extLst>
                  <a:ext uri="{0D108BD9-81ED-4DB2-BD59-A6C34878D82A}">
                    <a16:rowId xmlns:a16="http://schemas.microsoft.com/office/drawing/2014/main" val="1707912854"/>
                  </a:ext>
                </a:extLst>
              </a:tr>
              <a:tr h="355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C2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⚠️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⚠️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⚠️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⚠️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⚠️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⚠️</a:t>
                      </a:r>
                    </a:p>
                  </a:txBody>
                  <a:tcPr marL="62455" marR="62455" marT="31227" marB="31227" anchor="ctr"/>
                </a:tc>
                <a:extLst>
                  <a:ext uri="{0D108BD9-81ED-4DB2-BD59-A6C34878D82A}">
                    <a16:rowId xmlns:a16="http://schemas.microsoft.com/office/drawing/2014/main" val="1512972547"/>
                  </a:ext>
                </a:extLst>
              </a:tr>
              <a:tr h="355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D1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⚠️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⚠️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⚠️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⚠️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⚠️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⚠️</a:t>
                      </a:r>
                    </a:p>
                  </a:txBody>
                  <a:tcPr marL="62455" marR="62455" marT="31227" marB="31227" anchor="ctr"/>
                </a:tc>
                <a:extLst>
                  <a:ext uri="{0D108BD9-81ED-4DB2-BD59-A6C34878D82A}">
                    <a16:rowId xmlns:a16="http://schemas.microsoft.com/office/drawing/2014/main" val="3979024395"/>
                  </a:ext>
                </a:extLst>
              </a:tr>
              <a:tr h="355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D2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⚠️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⚠️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⚠️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⚠️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⚠️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⚠️</a:t>
                      </a:r>
                    </a:p>
                  </a:txBody>
                  <a:tcPr marL="62455" marR="62455" marT="31227" marB="31227" anchor="ctr"/>
                </a:tc>
                <a:extLst>
                  <a:ext uri="{0D108BD9-81ED-4DB2-BD59-A6C34878D82A}">
                    <a16:rowId xmlns:a16="http://schemas.microsoft.com/office/drawing/2014/main" val="1934250863"/>
                  </a:ext>
                </a:extLst>
              </a:tr>
              <a:tr h="355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E1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extLst>
                  <a:ext uri="{0D108BD9-81ED-4DB2-BD59-A6C34878D82A}">
                    <a16:rowId xmlns:a16="http://schemas.microsoft.com/office/drawing/2014/main" val="829637892"/>
                  </a:ext>
                </a:extLst>
              </a:tr>
              <a:tr h="355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E2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extLst>
                  <a:ext uri="{0D108BD9-81ED-4DB2-BD59-A6C34878D82A}">
                    <a16:rowId xmlns:a16="http://schemas.microsoft.com/office/drawing/2014/main" val="2052139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422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A1332-74C1-214C-ED65-195D7F7CC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9538BB-FB7E-240A-1758-C392908B868F}"/>
              </a:ext>
            </a:extLst>
          </p:cNvPr>
          <p:cNvSpPr txBox="1"/>
          <p:nvPr/>
        </p:nvSpPr>
        <p:spPr>
          <a:xfrm>
            <a:off x="193431" y="311426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2025.03.10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F09155-C0A7-1A5B-A628-2771B865C9D5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05E70D90-F7FB-4BE3-3A21-DE2FF21FDECA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B70CD05-F453-6CBA-46FC-7DA12665E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2A1A928-3A7B-6A7A-F8BB-0A07486B2F09}"/>
              </a:ext>
            </a:extLst>
          </p:cNvPr>
          <p:cNvGrpSpPr/>
          <p:nvPr/>
        </p:nvGrpSpPr>
        <p:grpSpPr>
          <a:xfrm>
            <a:off x="708956" y="1222671"/>
            <a:ext cx="8178842" cy="923330"/>
            <a:chOff x="708956" y="1332035"/>
            <a:chExt cx="8178842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F9701A7-02CB-A496-BA44-DE2A25E1F057}"/>
                </a:ext>
              </a:extLst>
            </p:cNvPr>
            <p:cNvSpPr txBox="1"/>
            <p:nvPr/>
          </p:nvSpPr>
          <p:spPr>
            <a:xfrm>
              <a:off x="708956" y="1332035"/>
              <a:ext cx="30973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연구 </a:t>
              </a:r>
              <a:r>
                <a:rPr lang="en-US" altLang="ko-KR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· </a:t>
              </a:r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개발 진행 내용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1290F8-092B-D200-5C33-35E0116BA036}"/>
                </a:ext>
              </a:extLst>
            </p:cNvPr>
            <p:cNvSpPr txBox="1"/>
            <p:nvPr/>
          </p:nvSpPr>
          <p:spPr>
            <a:xfrm>
              <a:off x="708956" y="1855255"/>
              <a:ext cx="8178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실험 결과 </a:t>
              </a:r>
              <a:r>
                <a:rPr lang="en-US" altLang="ko-KR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(2) – Cosine Threshold : 0.85 / Similarity Threshold : 0.80</a:t>
              </a:r>
              <a:endParaRPr lang="ko-KR" altLang="en-US" sz="2000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15F9365-F959-F10C-1266-FD29D0892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A94E-345D-4980-862B-B9C45F1ED91D}" type="slidenum">
              <a:rPr lang="ko-KR" altLang="en-US" smtClean="0"/>
              <a:t>18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73AA9F-C240-4115-650F-DF8583452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783479"/>
              </p:ext>
            </p:extLst>
          </p:nvPr>
        </p:nvGraphicFramePr>
        <p:xfrm>
          <a:off x="2361207" y="2294468"/>
          <a:ext cx="7469586" cy="391341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29954">
                  <a:extLst>
                    <a:ext uri="{9D8B030D-6E8A-4147-A177-3AD203B41FA5}">
                      <a16:colId xmlns:a16="http://schemas.microsoft.com/office/drawing/2014/main" val="2705452567"/>
                    </a:ext>
                  </a:extLst>
                </a:gridCol>
                <a:gridCol w="829954">
                  <a:extLst>
                    <a:ext uri="{9D8B030D-6E8A-4147-A177-3AD203B41FA5}">
                      <a16:colId xmlns:a16="http://schemas.microsoft.com/office/drawing/2014/main" val="1528177143"/>
                    </a:ext>
                  </a:extLst>
                </a:gridCol>
                <a:gridCol w="829954">
                  <a:extLst>
                    <a:ext uri="{9D8B030D-6E8A-4147-A177-3AD203B41FA5}">
                      <a16:colId xmlns:a16="http://schemas.microsoft.com/office/drawing/2014/main" val="1838136613"/>
                    </a:ext>
                  </a:extLst>
                </a:gridCol>
                <a:gridCol w="829954">
                  <a:extLst>
                    <a:ext uri="{9D8B030D-6E8A-4147-A177-3AD203B41FA5}">
                      <a16:colId xmlns:a16="http://schemas.microsoft.com/office/drawing/2014/main" val="1451494872"/>
                    </a:ext>
                  </a:extLst>
                </a:gridCol>
                <a:gridCol w="829954">
                  <a:extLst>
                    <a:ext uri="{9D8B030D-6E8A-4147-A177-3AD203B41FA5}">
                      <a16:colId xmlns:a16="http://schemas.microsoft.com/office/drawing/2014/main" val="2161611753"/>
                    </a:ext>
                  </a:extLst>
                </a:gridCol>
                <a:gridCol w="829954">
                  <a:extLst>
                    <a:ext uri="{9D8B030D-6E8A-4147-A177-3AD203B41FA5}">
                      <a16:colId xmlns:a16="http://schemas.microsoft.com/office/drawing/2014/main" val="1789213979"/>
                    </a:ext>
                  </a:extLst>
                </a:gridCol>
                <a:gridCol w="829954">
                  <a:extLst>
                    <a:ext uri="{9D8B030D-6E8A-4147-A177-3AD203B41FA5}">
                      <a16:colId xmlns:a16="http://schemas.microsoft.com/office/drawing/2014/main" val="2663080332"/>
                    </a:ext>
                  </a:extLst>
                </a:gridCol>
                <a:gridCol w="829954">
                  <a:extLst>
                    <a:ext uri="{9D8B030D-6E8A-4147-A177-3AD203B41FA5}">
                      <a16:colId xmlns:a16="http://schemas.microsoft.com/office/drawing/2014/main" val="1076897958"/>
                    </a:ext>
                  </a:extLst>
                </a:gridCol>
                <a:gridCol w="829954">
                  <a:extLst>
                    <a:ext uri="{9D8B030D-6E8A-4147-A177-3AD203B41FA5}">
                      <a16:colId xmlns:a16="http://schemas.microsoft.com/office/drawing/2014/main" val="1698110268"/>
                    </a:ext>
                  </a:extLst>
                </a:gridCol>
              </a:tblGrid>
              <a:tr h="355765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문자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분리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O/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괄호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O</a:t>
                      </a:r>
                      <a:endParaRPr lang="ko-KR" altLang="en-US" sz="7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문자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분리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O/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괄호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X</a:t>
                      </a:r>
                      <a:endParaRPr lang="ko-KR" altLang="en-US" sz="7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문자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분리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X/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괄호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O</a:t>
                      </a:r>
                      <a:endParaRPr lang="ko-KR" altLang="en-US" sz="7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문자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분리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X/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괄호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X</a:t>
                      </a:r>
                      <a:endParaRPr lang="ko-KR" altLang="en-US" sz="7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단어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분리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O/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괄호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O</a:t>
                      </a:r>
                      <a:endParaRPr lang="ko-KR" altLang="en-US" sz="7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단어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분리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O/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괄호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X</a:t>
                      </a:r>
                      <a:endParaRPr lang="ko-KR" altLang="en-US" sz="7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단어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분리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X/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괄호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O</a:t>
                      </a:r>
                      <a:endParaRPr lang="ko-KR" altLang="en-US" sz="7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단어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분리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X/</a:t>
                      </a:r>
                      <a:r>
                        <a:rPr lang="ko-KR" altLang="en-US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괄호</a:t>
                      </a:r>
                      <a:r>
                        <a:rPr lang="en-US" altLang="ko-KR" sz="7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X</a:t>
                      </a:r>
                      <a:endParaRPr lang="ko-KR" altLang="en-US" sz="7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462780"/>
                  </a:ext>
                </a:extLst>
              </a:tr>
              <a:tr h="355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A1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extLst>
                  <a:ext uri="{0D108BD9-81ED-4DB2-BD59-A6C34878D82A}">
                    <a16:rowId xmlns:a16="http://schemas.microsoft.com/office/drawing/2014/main" val="1395834277"/>
                  </a:ext>
                </a:extLst>
              </a:tr>
              <a:tr h="355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A2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extLst>
                  <a:ext uri="{0D108BD9-81ED-4DB2-BD59-A6C34878D82A}">
                    <a16:rowId xmlns:a16="http://schemas.microsoft.com/office/drawing/2014/main" val="1309685536"/>
                  </a:ext>
                </a:extLst>
              </a:tr>
              <a:tr h="355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B1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extLst>
                  <a:ext uri="{0D108BD9-81ED-4DB2-BD59-A6C34878D82A}">
                    <a16:rowId xmlns:a16="http://schemas.microsoft.com/office/drawing/2014/main" val="2742720371"/>
                  </a:ext>
                </a:extLst>
              </a:tr>
              <a:tr h="355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B2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extLst>
                  <a:ext uri="{0D108BD9-81ED-4DB2-BD59-A6C34878D82A}">
                    <a16:rowId xmlns:a16="http://schemas.microsoft.com/office/drawing/2014/main" val="1307933816"/>
                  </a:ext>
                </a:extLst>
              </a:tr>
              <a:tr h="355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C1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⚠️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⚠️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⚠️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extLst>
                  <a:ext uri="{0D108BD9-81ED-4DB2-BD59-A6C34878D82A}">
                    <a16:rowId xmlns:a16="http://schemas.microsoft.com/office/drawing/2014/main" val="1707912854"/>
                  </a:ext>
                </a:extLst>
              </a:tr>
              <a:tr h="355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C2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⚠️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⚠️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⚠️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extLst>
                  <a:ext uri="{0D108BD9-81ED-4DB2-BD59-A6C34878D82A}">
                    <a16:rowId xmlns:a16="http://schemas.microsoft.com/office/drawing/2014/main" val="1512972547"/>
                  </a:ext>
                </a:extLst>
              </a:tr>
              <a:tr h="355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D1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extLst>
                  <a:ext uri="{0D108BD9-81ED-4DB2-BD59-A6C34878D82A}">
                    <a16:rowId xmlns:a16="http://schemas.microsoft.com/office/drawing/2014/main" val="3979024395"/>
                  </a:ext>
                </a:extLst>
              </a:tr>
              <a:tr h="355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D2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extLst>
                  <a:ext uri="{0D108BD9-81ED-4DB2-BD59-A6C34878D82A}">
                    <a16:rowId xmlns:a16="http://schemas.microsoft.com/office/drawing/2014/main" val="1934250863"/>
                  </a:ext>
                </a:extLst>
              </a:tr>
              <a:tr h="355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E1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extLst>
                  <a:ext uri="{0D108BD9-81ED-4DB2-BD59-A6C34878D82A}">
                    <a16:rowId xmlns:a16="http://schemas.microsoft.com/office/drawing/2014/main" val="829637892"/>
                  </a:ext>
                </a:extLst>
              </a:tr>
              <a:tr h="355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E2</a:t>
                      </a:r>
                      <a:endParaRPr lang="ko-KR" altLang="en-US" sz="13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⭕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455" marR="62455" marT="31227" marB="31227" anchor="ctr"/>
                </a:tc>
                <a:extLst>
                  <a:ext uri="{0D108BD9-81ED-4DB2-BD59-A6C34878D82A}">
                    <a16:rowId xmlns:a16="http://schemas.microsoft.com/office/drawing/2014/main" val="2052139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766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BBC88-520C-2F8E-C9E1-6E2B69566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6284DC-4B16-F58C-7FF0-45A3F0A50DA4}"/>
              </a:ext>
            </a:extLst>
          </p:cNvPr>
          <p:cNvSpPr txBox="1"/>
          <p:nvPr/>
        </p:nvSpPr>
        <p:spPr>
          <a:xfrm>
            <a:off x="193431" y="311426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2025.03.10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284A652-C1BB-9049-C412-85AFAE5B3A34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E8762C4-DCA0-7023-0917-D07E23D3259F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76D5C7E-089C-DE46-5D1B-3792D439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5438E98-0364-742C-21C9-32448793FCCE}"/>
              </a:ext>
            </a:extLst>
          </p:cNvPr>
          <p:cNvGrpSpPr/>
          <p:nvPr/>
        </p:nvGrpSpPr>
        <p:grpSpPr>
          <a:xfrm>
            <a:off x="708956" y="1222671"/>
            <a:ext cx="3097323" cy="923330"/>
            <a:chOff x="708956" y="1332035"/>
            <a:chExt cx="3097323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C9B631-2817-C4C5-77C4-3791A2336DD0}"/>
                </a:ext>
              </a:extLst>
            </p:cNvPr>
            <p:cNvSpPr txBox="1"/>
            <p:nvPr/>
          </p:nvSpPr>
          <p:spPr>
            <a:xfrm>
              <a:off x="708956" y="1332035"/>
              <a:ext cx="30973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연구 </a:t>
              </a:r>
              <a:r>
                <a:rPr lang="en-US" altLang="ko-KR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· </a:t>
              </a:r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개발 진행 내용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9CF784-77D0-3345-46D8-B37EE78962AF}"/>
                </a:ext>
              </a:extLst>
            </p:cNvPr>
            <p:cNvSpPr txBox="1"/>
            <p:nvPr/>
          </p:nvSpPr>
          <p:spPr>
            <a:xfrm>
              <a:off x="708956" y="1855255"/>
              <a:ext cx="16273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Private LLM</a:t>
              </a:r>
              <a:endParaRPr lang="ko-KR" altLang="en-US" sz="2000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60E6B7-6F1A-C4C0-4914-495407098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A94E-345D-4980-862B-B9C45F1ED91D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8813F-C0E9-16BB-90E9-E8A9D896D124}"/>
              </a:ext>
            </a:extLst>
          </p:cNvPr>
          <p:cNvSpPr txBox="1"/>
          <p:nvPr/>
        </p:nvSpPr>
        <p:spPr>
          <a:xfrm>
            <a:off x="708956" y="2371301"/>
            <a:ext cx="4464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Ollama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en-US" altLang="ko-KR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FastAPI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통해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Python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으로 구현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RAG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기능 구현 완료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5B6048-4A33-B851-BF67-94F34139DC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817" t="1458" r="25829"/>
          <a:stretch/>
        </p:blipFill>
        <p:spPr>
          <a:xfrm>
            <a:off x="7284700" y="1383940"/>
            <a:ext cx="3119258" cy="471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19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36B1D-45B3-80D6-1B99-8BBA855FB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F7D9CD-64E1-EA87-4F5E-9FDDF71DD9D5}"/>
              </a:ext>
            </a:extLst>
          </p:cNvPr>
          <p:cNvSpPr txBox="1"/>
          <p:nvPr/>
        </p:nvSpPr>
        <p:spPr>
          <a:xfrm>
            <a:off x="193431" y="311426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2025.03.10</a:t>
            </a:r>
          </a:p>
        </p:txBody>
      </p:sp>
      <p:sp>
        <p:nvSpPr>
          <p:cNvPr id="20" name="AutoShape 10" descr="국민대학교 엠블럼">
            <a:extLst>
              <a:ext uri="{FF2B5EF4-FFF2-40B4-BE49-F238E27FC236}">
                <a16:creationId xmlns:a16="http://schemas.microsoft.com/office/drawing/2014/main" id="{BC5991A7-2F5A-63B5-8C17-38333EF928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5E55518-49F0-DC3C-987F-973406B19363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1CBA2DB-F640-93C1-A1ED-3D6903DAA218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97D1DEA-5519-E585-94D9-818481467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87CF708-A36E-2273-7720-6827822BDBAE}"/>
              </a:ext>
            </a:extLst>
          </p:cNvPr>
          <p:cNvGrpSpPr/>
          <p:nvPr/>
        </p:nvGrpSpPr>
        <p:grpSpPr>
          <a:xfrm>
            <a:off x="1610458" y="2245205"/>
            <a:ext cx="8971084" cy="2672390"/>
            <a:chOff x="1610458" y="2136530"/>
            <a:chExt cx="8971084" cy="26723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8F9CE23-F4B0-8012-D0C8-EB55AD43A22F}"/>
                </a:ext>
              </a:extLst>
            </p:cNvPr>
            <p:cNvGrpSpPr/>
            <p:nvPr/>
          </p:nvGrpSpPr>
          <p:grpSpPr>
            <a:xfrm>
              <a:off x="1610458" y="2136530"/>
              <a:ext cx="8971084" cy="531935"/>
              <a:chOff x="1610458" y="2136530"/>
              <a:chExt cx="8971084" cy="531935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1A26D10D-62E8-23F6-D2FD-FBE2DB7D6233}"/>
                  </a:ext>
                </a:extLst>
              </p:cNvPr>
              <p:cNvSpPr/>
              <p:nvPr/>
            </p:nvSpPr>
            <p:spPr>
              <a:xfrm>
                <a:off x="2224454" y="2136530"/>
                <a:ext cx="8357088" cy="531935"/>
              </a:xfrm>
              <a:prstGeom prst="roundRect">
                <a:avLst/>
              </a:prstGeom>
              <a:solidFill>
                <a:srgbClr val="191F4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연구 동기</a:t>
                </a:r>
                <a:r>
                  <a:rPr lang="en-US" altLang="ko-KR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 · </a:t>
                </a:r>
                <a:r>
                  <a:rPr lang="ko-KR" altLang="en-US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연구 목적</a:t>
                </a: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E9AD83B5-51C5-5105-9389-7FF267EEF1A1}"/>
                  </a:ext>
                </a:extLst>
              </p:cNvPr>
              <p:cNvSpPr/>
              <p:nvPr/>
            </p:nvSpPr>
            <p:spPr>
              <a:xfrm>
                <a:off x="1610458" y="2136530"/>
                <a:ext cx="532800" cy="531935"/>
              </a:xfrm>
              <a:prstGeom prst="roundRect">
                <a:avLst/>
              </a:prstGeom>
              <a:solidFill>
                <a:srgbClr val="191F4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1</a:t>
                </a:r>
                <a:endParaRPr lang="ko-KR" altLang="en-US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8E7FF3A-587D-94BE-1323-C1BF963DDBF0}"/>
                </a:ext>
              </a:extLst>
            </p:cNvPr>
            <p:cNvGrpSpPr/>
            <p:nvPr/>
          </p:nvGrpSpPr>
          <p:grpSpPr>
            <a:xfrm>
              <a:off x="1610458" y="2850015"/>
              <a:ext cx="8971084" cy="531935"/>
              <a:chOff x="1610458" y="2850015"/>
              <a:chExt cx="8971084" cy="531935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0630672D-1ED8-92B6-AFA4-AC5100BDB2FC}"/>
                  </a:ext>
                </a:extLst>
              </p:cNvPr>
              <p:cNvSpPr/>
              <p:nvPr/>
            </p:nvSpPr>
            <p:spPr>
              <a:xfrm>
                <a:off x="2224454" y="2850015"/>
                <a:ext cx="8357088" cy="531935"/>
              </a:xfrm>
              <a:prstGeom prst="roundRect">
                <a:avLst/>
              </a:prstGeom>
              <a:solidFill>
                <a:srgbClr val="191F4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전체 구조도</a:t>
                </a:r>
                <a:r>
                  <a:rPr lang="en-US" altLang="ko-KR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 · </a:t>
                </a:r>
                <a:r>
                  <a:rPr lang="ko-KR" altLang="en-US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제공 기능</a:t>
                </a: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267B9B90-00EB-45EA-9E92-29C4FFB78F0B}"/>
                  </a:ext>
                </a:extLst>
              </p:cNvPr>
              <p:cNvSpPr/>
              <p:nvPr/>
            </p:nvSpPr>
            <p:spPr>
              <a:xfrm>
                <a:off x="1610458" y="2850015"/>
                <a:ext cx="532800" cy="531935"/>
              </a:xfrm>
              <a:prstGeom prst="roundRect">
                <a:avLst/>
              </a:prstGeom>
              <a:solidFill>
                <a:srgbClr val="191F4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2</a:t>
                </a:r>
                <a:endParaRPr lang="ko-KR" altLang="en-US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6768E59-CE71-7386-5C8A-4E37F3335A1F}"/>
                </a:ext>
              </a:extLst>
            </p:cNvPr>
            <p:cNvGrpSpPr/>
            <p:nvPr/>
          </p:nvGrpSpPr>
          <p:grpSpPr>
            <a:xfrm>
              <a:off x="1610458" y="3563500"/>
              <a:ext cx="8971084" cy="531935"/>
              <a:chOff x="1610458" y="3563500"/>
              <a:chExt cx="8971084" cy="531935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08090FB8-1927-C72F-EC0A-51B9CD2F7D1E}"/>
                  </a:ext>
                </a:extLst>
              </p:cNvPr>
              <p:cNvSpPr/>
              <p:nvPr/>
            </p:nvSpPr>
            <p:spPr>
              <a:xfrm>
                <a:off x="2224454" y="3563500"/>
                <a:ext cx="8357088" cy="531935"/>
              </a:xfrm>
              <a:prstGeom prst="roundRect">
                <a:avLst/>
              </a:prstGeom>
              <a:solidFill>
                <a:srgbClr val="191F4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연구</a:t>
                </a:r>
                <a:r>
                  <a:rPr lang="en-US" altLang="ko-KR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 · </a:t>
                </a:r>
                <a:r>
                  <a:rPr lang="ko-KR" altLang="en-US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개발 진행 내용</a:t>
                </a: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D0E037A5-CF4B-77E6-93BB-E19055637A97}"/>
                  </a:ext>
                </a:extLst>
              </p:cNvPr>
              <p:cNvSpPr/>
              <p:nvPr/>
            </p:nvSpPr>
            <p:spPr>
              <a:xfrm>
                <a:off x="1610458" y="3563500"/>
                <a:ext cx="532800" cy="531935"/>
              </a:xfrm>
              <a:prstGeom prst="roundRect">
                <a:avLst/>
              </a:prstGeom>
              <a:solidFill>
                <a:srgbClr val="191F4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3</a:t>
                </a:r>
                <a:endParaRPr lang="ko-KR" altLang="en-US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21AB7F9-F251-5209-73A9-AC73FE9B42D1}"/>
                </a:ext>
              </a:extLst>
            </p:cNvPr>
            <p:cNvGrpSpPr/>
            <p:nvPr/>
          </p:nvGrpSpPr>
          <p:grpSpPr>
            <a:xfrm>
              <a:off x="1610458" y="4276985"/>
              <a:ext cx="8971084" cy="531935"/>
              <a:chOff x="1610458" y="4276985"/>
              <a:chExt cx="8971084" cy="531935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C1474779-C9BC-DC04-0944-5E4B00F74149}"/>
                  </a:ext>
                </a:extLst>
              </p:cNvPr>
              <p:cNvSpPr/>
              <p:nvPr/>
            </p:nvSpPr>
            <p:spPr>
              <a:xfrm>
                <a:off x="2224454" y="4276985"/>
                <a:ext cx="8357088" cy="531935"/>
              </a:xfrm>
              <a:prstGeom prst="roundRect">
                <a:avLst/>
              </a:prstGeom>
              <a:solidFill>
                <a:srgbClr val="191F4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추후 연구</a:t>
                </a:r>
                <a:r>
                  <a:rPr lang="en-US" altLang="ko-KR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 · </a:t>
                </a:r>
                <a:r>
                  <a:rPr lang="ko-KR" altLang="en-US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개발 방향</a:t>
                </a:r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8873D536-B012-0D60-DD97-36C77819A796}"/>
                  </a:ext>
                </a:extLst>
              </p:cNvPr>
              <p:cNvSpPr/>
              <p:nvPr/>
            </p:nvSpPr>
            <p:spPr>
              <a:xfrm>
                <a:off x="1610458" y="4276985"/>
                <a:ext cx="532800" cy="531935"/>
              </a:xfrm>
              <a:prstGeom prst="roundRect">
                <a:avLst/>
              </a:prstGeom>
              <a:solidFill>
                <a:srgbClr val="191F4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4</a:t>
                </a:r>
                <a:endParaRPr lang="ko-KR" altLang="en-US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A21349D-E648-F485-8577-97B1DA741EC0}"/>
              </a:ext>
            </a:extLst>
          </p:cNvPr>
          <p:cNvSpPr txBox="1"/>
          <p:nvPr/>
        </p:nvSpPr>
        <p:spPr>
          <a:xfrm>
            <a:off x="708956" y="1222671"/>
            <a:ext cx="1508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발표 순서</a:t>
            </a: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B7F07000-41EB-8F7C-FA98-AE74B5183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A94E-345D-4980-862B-B9C45F1ED9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766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BC347-0902-F176-BDDC-86ED4B52C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50E55C-C3DC-B1F6-3627-0748CB613261}"/>
              </a:ext>
            </a:extLst>
          </p:cNvPr>
          <p:cNvSpPr txBox="1"/>
          <p:nvPr/>
        </p:nvSpPr>
        <p:spPr>
          <a:xfrm>
            <a:off x="193431" y="311426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2025.03.10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3EE6AE-8A8B-6834-E5CF-F6F6539B041F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6E8144C-6110-4DEC-56D6-70F638450EFC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3660EA6-69EB-53B8-DF09-7850E17D6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9303A01-4D5D-F68A-0565-2BEE1C4CCF7D}"/>
              </a:ext>
            </a:extLst>
          </p:cNvPr>
          <p:cNvGrpSpPr/>
          <p:nvPr/>
        </p:nvGrpSpPr>
        <p:grpSpPr>
          <a:xfrm>
            <a:off x="708956" y="1222671"/>
            <a:ext cx="5234125" cy="923330"/>
            <a:chOff x="708956" y="1332035"/>
            <a:chExt cx="5234125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643490-3DF5-6FD2-B8A4-DC26D327BE00}"/>
                </a:ext>
              </a:extLst>
            </p:cNvPr>
            <p:cNvSpPr txBox="1"/>
            <p:nvPr/>
          </p:nvSpPr>
          <p:spPr>
            <a:xfrm>
              <a:off x="708956" y="1332035"/>
              <a:ext cx="30973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추후 연구 </a:t>
              </a:r>
              <a:r>
                <a:rPr lang="en-US" altLang="ko-KR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· </a:t>
              </a:r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개발 방향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E65B92-1378-87C6-F3E9-2643FC71558F}"/>
                </a:ext>
              </a:extLst>
            </p:cNvPr>
            <p:cNvSpPr txBox="1"/>
            <p:nvPr/>
          </p:nvSpPr>
          <p:spPr>
            <a:xfrm>
              <a:off x="708956" y="1855255"/>
              <a:ext cx="52341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문서 뿐 아니라 질의에도 적용 가능한 알고리즘 개발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87E5B05-5BE5-E869-DC93-FEE80C54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A94E-345D-4980-862B-B9C45F1ED91D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53EB9-3CE1-37C9-CC96-114264914E61}"/>
              </a:ext>
            </a:extLst>
          </p:cNvPr>
          <p:cNvSpPr txBox="1"/>
          <p:nvPr/>
        </p:nvSpPr>
        <p:spPr>
          <a:xfrm>
            <a:off x="708956" y="2287804"/>
            <a:ext cx="4631396" cy="253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증강 기법 적용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LSH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알고리즘을 통해 유사도 비교 시간 단축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전처리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알고리즘 개선을 통해 생성 벡터 수 감소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문서 뿐 아니라 질의에 대한 실험 진행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모델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fine-tuning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적용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유사도 기준 확립</a:t>
            </a:r>
          </a:p>
        </p:txBody>
      </p:sp>
    </p:spTree>
    <p:extLst>
      <p:ext uri="{BB962C8B-B14F-4D97-AF65-F5344CB8AC3E}">
        <p14:creationId xmlns:p14="http://schemas.microsoft.com/office/powerpoint/2010/main" val="657425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F4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0BD466-3218-BA56-C279-E6BA4C247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079E52-2A46-5051-5744-6E8E9B0E5140}"/>
              </a:ext>
            </a:extLst>
          </p:cNvPr>
          <p:cNvSpPr txBox="1"/>
          <p:nvPr/>
        </p:nvSpPr>
        <p:spPr>
          <a:xfrm>
            <a:off x="860114" y="2495718"/>
            <a:ext cx="39260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안전한 생성형 인공지능</a:t>
            </a:r>
            <a:endParaRPr lang="en-US" altLang="ko-KR" sz="2800" dirty="0">
              <a:solidFill>
                <a:srgbClr val="FFFFF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ko-KR" altLang="en-US" sz="28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내부 기밀 유출 방지 서비스</a:t>
            </a:r>
            <a:endParaRPr lang="en-US" altLang="ko-KR" sz="2800" dirty="0">
              <a:solidFill>
                <a:srgbClr val="FFFFF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8596931-E095-81EF-B284-76144151E01C}"/>
              </a:ext>
            </a:extLst>
          </p:cNvPr>
          <p:cNvSpPr/>
          <p:nvPr/>
        </p:nvSpPr>
        <p:spPr>
          <a:xfrm>
            <a:off x="860114" y="1975819"/>
            <a:ext cx="4076992" cy="408842"/>
          </a:xfrm>
          <a:prstGeom prst="roundRect">
            <a:avLst>
              <a:gd name="adj" fmla="val 413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1F4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2025-1 </a:t>
            </a:r>
            <a:r>
              <a:rPr lang="ko-KR" altLang="en-US" dirty="0" err="1">
                <a:solidFill>
                  <a:srgbClr val="191F4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다학제간캡스톤디자인</a:t>
            </a:r>
            <a:r>
              <a:rPr lang="ko-KR" altLang="en-US" dirty="0">
                <a:solidFill>
                  <a:srgbClr val="191F4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과목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001724-5D70-0244-44A1-ED1AE0BF65AF}"/>
              </a:ext>
            </a:extLst>
          </p:cNvPr>
          <p:cNvSpPr txBox="1"/>
          <p:nvPr/>
        </p:nvSpPr>
        <p:spPr>
          <a:xfrm>
            <a:off x="860114" y="3521316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지도교수 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윤명근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교수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A20BC5-AF8D-4709-161E-A3CDA0B6FABA}"/>
              </a:ext>
            </a:extLst>
          </p:cNvPr>
          <p:cNvSpPr txBox="1"/>
          <p:nvPr/>
        </p:nvSpPr>
        <p:spPr>
          <a:xfrm>
            <a:off x="287329" y="311426"/>
            <a:ext cx="148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2025.03.10</a:t>
            </a:r>
            <a:endParaRPr lang="ko-KR" altLang="en-US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0" name="AutoShape 10" descr="국민대학교 엠블럼">
            <a:extLst>
              <a:ext uri="{FF2B5EF4-FFF2-40B4-BE49-F238E27FC236}">
                <a16:creationId xmlns:a16="http://schemas.microsoft.com/office/drawing/2014/main" id="{51A45091-ED05-1242-F1F9-0A087C7B1C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" name="그림 21" descr="로고, 텍스트, 등록 상표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10C4BEE-7375-C1C4-E8AB-FD53DCC61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742" y="52049"/>
            <a:ext cx="942242" cy="94224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9E9FA4B-C9C5-0AC4-18E0-61246B3428E0}"/>
              </a:ext>
            </a:extLst>
          </p:cNvPr>
          <p:cNvSpPr txBox="1"/>
          <p:nvPr/>
        </p:nvSpPr>
        <p:spPr>
          <a:xfrm>
            <a:off x="7498306" y="5755861"/>
            <a:ext cx="4355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조항범</a:t>
            </a:r>
            <a:r>
              <a:rPr lang="en-US" altLang="ko-KR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 err="1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오주엽</a:t>
            </a:r>
            <a:r>
              <a:rPr lang="en-US" altLang="ko-KR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 err="1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박찬민</a:t>
            </a:r>
            <a:r>
              <a:rPr lang="en-US" altLang="ko-KR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백승렬</a:t>
            </a:r>
            <a:r>
              <a:rPr lang="en-US" altLang="ko-KR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심지아</a:t>
            </a:r>
            <a:r>
              <a:rPr lang="en-US" altLang="ko-KR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 err="1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김민승</a:t>
            </a:r>
            <a:endParaRPr lang="ko-KR" altLang="en-US" dirty="0">
              <a:solidFill>
                <a:srgbClr val="FFFF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0D2132-4150-4695-C226-B7CE3AB0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A94E-345D-4980-862B-B9C45F1ED91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75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7568D-4A5E-E219-4740-EFE39F537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F5E62EC-9AF1-B8C8-5CA9-69EE84B6EA06}"/>
              </a:ext>
            </a:extLst>
          </p:cNvPr>
          <p:cNvSpPr txBox="1"/>
          <p:nvPr/>
        </p:nvSpPr>
        <p:spPr>
          <a:xfrm>
            <a:off x="193431" y="311426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2025.03.10</a:t>
            </a:r>
          </a:p>
        </p:txBody>
      </p:sp>
      <p:sp>
        <p:nvSpPr>
          <p:cNvPr id="20" name="AutoShape 10" descr="국민대학교 엠블럼">
            <a:extLst>
              <a:ext uri="{FF2B5EF4-FFF2-40B4-BE49-F238E27FC236}">
                <a16:creationId xmlns:a16="http://schemas.microsoft.com/office/drawing/2014/main" id="{B8FA7028-E86E-700A-F109-D612182A2F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AC0D61A-61B8-175A-2931-0D0681174C38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82A12A7-890D-4C9A-27EC-66D1BA40912C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3534CFB-CA0A-AF01-50E4-E1A82971C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6A281A9-6212-1E3E-2D64-FB40C365F9B2}"/>
              </a:ext>
            </a:extLst>
          </p:cNvPr>
          <p:cNvGrpSpPr/>
          <p:nvPr/>
        </p:nvGrpSpPr>
        <p:grpSpPr>
          <a:xfrm>
            <a:off x="708956" y="1222671"/>
            <a:ext cx="6176691" cy="923330"/>
            <a:chOff x="708956" y="1332035"/>
            <a:chExt cx="6176691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E417A1-0A40-E16A-3AFA-21CAEA8B739D}"/>
                </a:ext>
              </a:extLst>
            </p:cNvPr>
            <p:cNvSpPr txBox="1"/>
            <p:nvPr/>
          </p:nvSpPr>
          <p:spPr>
            <a:xfrm>
              <a:off x="708956" y="1332035"/>
              <a:ext cx="31053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연구 동기</a:t>
              </a:r>
              <a:r>
                <a:rPr lang="en-US" altLang="ko-KR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· </a:t>
              </a:r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연구 목적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C77E6A-89C3-BA88-17C1-61DB76523B8D}"/>
                </a:ext>
              </a:extLst>
            </p:cNvPr>
            <p:cNvSpPr txBox="1"/>
            <p:nvPr/>
          </p:nvSpPr>
          <p:spPr>
            <a:xfrm>
              <a:off x="708956" y="1855255"/>
              <a:ext cx="6176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안전한 생성형 인공지능 내부 기밀 유출 방지 서비스의 필요성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5717962-F74F-DC6B-A9DD-3FB108C22D52}"/>
              </a:ext>
            </a:extLst>
          </p:cNvPr>
          <p:cNvGrpSpPr/>
          <p:nvPr/>
        </p:nvGrpSpPr>
        <p:grpSpPr>
          <a:xfrm>
            <a:off x="3714750" y="2382176"/>
            <a:ext cx="4762500" cy="3622477"/>
            <a:chOff x="3714750" y="2320629"/>
            <a:chExt cx="4762500" cy="3622477"/>
          </a:xfrm>
        </p:grpSpPr>
        <p:pic>
          <p:nvPicPr>
            <p:cNvPr id="1026" name="Picture 2" descr="Ai 채택 속도 비교 (사진=세인트루이스 연방준비은행)">
              <a:extLst>
                <a:ext uri="{FF2B5EF4-FFF2-40B4-BE49-F238E27FC236}">
                  <a16:creationId xmlns:a16="http://schemas.microsoft.com/office/drawing/2014/main" id="{176C7CE4-EA11-0396-D6A5-438ADCC4D3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4750" y="2320629"/>
              <a:ext cx="4762500" cy="331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E70B3C-444B-B32C-0906-8E714D80099F}"/>
                </a:ext>
              </a:extLst>
            </p:cNvPr>
            <p:cNvSpPr txBox="1"/>
            <p:nvPr/>
          </p:nvSpPr>
          <p:spPr>
            <a:xfrm>
              <a:off x="4131359" y="5635329"/>
              <a:ext cx="39292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Ai </a:t>
              </a:r>
              <a:r>
                <a:rPr lang="ko-KR" altLang="en-US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채택 속도 비교 </a:t>
              </a:r>
              <a:r>
                <a:rPr lang="en-US" altLang="ko-KR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(</a:t>
              </a:r>
              <a:r>
                <a:rPr lang="ko-KR" altLang="en-US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사진</a:t>
              </a:r>
              <a:r>
                <a:rPr lang="en-US" altLang="ko-KR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=</a:t>
              </a:r>
              <a:r>
                <a:rPr lang="ko-KR" altLang="en-US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세인트루이스 연방준비은행</a:t>
              </a:r>
              <a:r>
                <a:rPr lang="en-US" altLang="ko-KR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)</a:t>
              </a:r>
              <a:endParaRPr lang="ko-KR" altLang="en-US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7E6B9600-98CA-0DDA-1CC1-3E9FF397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A94E-345D-4980-862B-B9C45F1ED91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61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6A473-0833-891D-5D23-27FAC1AE2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7BEF84-E743-CEA2-2F51-0CA86FC52651}"/>
              </a:ext>
            </a:extLst>
          </p:cNvPr>
          <p:cNvSpPr txBox="1"/>
          <p:nvPr/>
        </p:nvSpPr>
        <p:spPr>
          <a:xfrm>
            <a:off x="193431" y="311426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2025.03.10</a:t>
            </a:r>
          </a:p>
        </p:txBody>
      </p:sp>
      <p:sp>
        <p:nvSpPr>
          <p:cNvPr id="20" name="AutoShape 10" descr="국민대학교 엠블럼">
            <a:extLst>
              <a:ext uri="{FF2B5EF4-FFF2-40B4-BE49-F238E27FC236}">
                <a16:creationId xmlns:a16="http://schemas.microsoft.com/office/drawing/2014/main" id="{11CC765C-6E47-D699-A4DE-F85C81DDF7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6B62EDF-6A1F-734E-33F5-6B3E83BF7E20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DFB173F-D2E3-718C-8643-C21E3596F276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CC3907A-A4A7-B1FF-6209-F28EE4B37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BFED05-C651-FDE8-F01A-FB2D5C6B8810}"/>
              </a:ext>
            </a:extLst>
          </p:cNvPr>
          <p:cNvGrpSpPr/>
          <p:nvPr/>
        </p:nvGrpSpPr>
        <p:grpSpPr>
          <a:xfrm>
            <a:off x="708956" y="1222671"/>
            <a:ext cx="6176691" cy="923330"/>
            <a:chOff x="708956" y="1332035"/>
            <a:chExt cx="6176691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4111B8-4FBE-8B20-FA25-3564C429829F}"/>
                </a:ext>
              </a:extLst>
            </p:cNvPr>
            <p:cNvSpPr txBox="1"/>
            <p:nvPr/>
          </p:nvSpPr>
          <p:spPr>
            <a:xfrm>
              <a:off x="708956" y="1332035"/>
              <a:ext cx="31053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연구 동기</a:t>
              </a:r>
              <a:r>
                <a:rPr lang="en-US" altLang="ko-KR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· </a:t>
              </a:r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연구 목적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3C3494-687C-ED1F-C287-7F7F557E396D}"/>
                </a:ext>
              </a:extLst>
            </p:cNvPr>
            <p:cNvSpPr txBox="1"/>
            <p:nvPr/>
          </p:nvSpPr>
          <p:spPr>
            <a:xfrm>
              <a:off x="708956" y="1855255"/>
              <a:ext cx="6176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안전한 생성형 인공지능 내부 기밀 유출 방지 서비스의 필요성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A0EE209-B31C-E4DE-28AD-22875C334CC5}"/>
              </a:ext>
            </a:extLst>
          </p:cNvPr>
          <p:cNvGrpSpPr/>
          <p:nvPr/>
        </p:nvGrpSpPr>
        <p:grpSpPr>
          <a:xfrm>
            <a:off x="715170" y="2607675"/>
            <a:ext cx="10761661" cy="3243088"/>
            <a:chOff x="715170" y="2546129"/>
            <a:chExt cx="10761661" cy="324308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E71E467-E15A-4A13-D663-790C7D4B9FB8}"/>
                </a:ext>
              </a:extLst>
            </p:cNvPr>
            <p:cNvGrpSpPr/>
            <p:nvPr/>
          </p:nvGrpSpPr>
          <p:grpSpPr>
            <a:xfrm>
              <a:off x="715170" y="2546129"/>
              <a:ext cx="10761661" cy="2880000"/>
              <a:chOff x="546290" y="2669221"/>
              <a:chExt cx="10761661" cy="2880000"/>
            </a:xfrm>
          </p:grpSpPr>
          <p:pic>
            <p:nvPicPr>
              <p:cNvPr id="2070" name="Picture 22" descr="생성형AI보안 생성형AI개인정보유출 민감정보 프롬프트보안">
                <a:extLst>
                  <a:ext uri="{FF2B5EF4-FFF2-40B4-BE49-F238E27FC236}">
                    <a16:creationId xmlns:a16="http://schemas.microsoft.com/office/drawing/2014/main" id="{D3C78032-E980-2218-8376-CA2AF5939E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6290" y="2669221"/>
                <a:ext cx="3430667" cy="28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2" name="Picture 24" descr="생성형AI보안 생성형AI개인정보유출 민감정보 프롬프트보안">
                <a:extLst>
                  <a:ext uri="{FF2B5EF4-FFF2-40B4-BE49-F238E27FC236}">
                    <a16:creationId xmlns:a16="http://schemas.microsoft.com/office/drawing/2014/main" id="{D71554AA-6D7A-E6C4-40C9-B8C0F0BF2B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3862" y="2669221"/>
                <a:ext cx="3481851" cy="28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4" name="Picture 26" descr="생성형AI보안 생성형AI개인정보유출 민감정보 프롬프트보안">
                <a:extLst>
                  <a:ext uri="{FF2B5EF4-FFF2-40B4-BE49-F238E27FC236}">
                    <a16:creationId xmlns:a16="http://schemas.microsoft.com/office/drawing/2014/main" id="{C72BF7DA-3424-7BCB-8BD9-885A67E5CC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2618" y="2669221"/>
                <a:ext cx="3535333" cy="28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33DD14-3A8F-3529-4087-24B56B304E2B}"/>
                </a:ext>
              </a:extLst>
            </p:cNvPr>
            <p:cNvSpPr txBox="1"/>
            <p:nvPr/>
          </p:nvSpPr>
          <p:spPr>
            <a:xfrm>
              <a:off x="3751448" y="5481440"/>
              <a:ext cx="46891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생성형</a:t>
              </a:r>
              <a:r>
                <a:rPr lang="en-US" altLang="ko-KR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AI </a:t>
              </a:r>
              <a:r>
                <a:rPr lang="ko-KR" altLang="en-US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데이터 유출 사례 </a:t>
              </a:r>
              <a:r>
                <a:rPr lang="en-US" altLang="ko-KR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(</a:t>
              </a:r>
              <a:r>
                <a:rPr lang="ko-KR" altLang="en-US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사진</a:t>
              </a:r>
              <a:r>
                <a:rPr lang="en-US" altLang="ko-KR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=COMTRUE Technologies)</a:t>
              </a:r>
              <a:endParaRPr lang="ko-KR" altLang="en-US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7A961FE9-A298-DDD8-B67C-7A23656E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A94E-345D-4980-862B-B9C45F1ED91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484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5984B-84F6-C02F-C8DB-A556E551A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10F290-A29A-8181-D4DD-C6360A4A955C}"/>
              </a:ext>
            </a:extLst>
          </p:cNvPr>
          <p:cNvSpPr txBox="1"/>
          <p:nvPr/>
        </p:nvSpPr>
        <p:spPr>
          <a:xfrm>
            <a:off x="193431" y="311426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2025.03.10</a:t>
            </a:r>
          </a:p>
        </p:txBody>
      </p:sp>
      <p:sp>
        <p:nvSpPr>
          <p:cNvPr id="20" name="AutoShape 10" descr="국민대학교 엠블럼">
            <a:extLst>
              <a:ext uri="{FF2B5EF4-FFF2-40B4-BE49-F238E27FC236}">
                <a16:creationId xmlns:a16="http://schemas.microsoft.com/office/drawing/2014/main" id="{16AF23B1-45BB-5017-5EB8-418CB31F46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75B7DB8-B3F0-D55F-90CB-FFA229A25601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7D83884-863C-3237-9CF9-C1D0FFDF6644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06BBCBB-DD57-9F45-7102-EBB6554B2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DA6385E-4458-F3D5-96CC-0E23E0FC7923}"/>
              </a:ext>
            </a:extLst>
          </p:cNvPr>
          <p:cNvGrpSpPr/>
          <p:nvPr/>
        </p:nvGrpSpPr>
        <p:grpSpPr>
          <a:xfrm>
            <a:off x="708956" y="1222671"/>
            <a:ext cx="6176691" cy="923330"/>
            <a:chOff x="708956" y="1332035"/>
            <a:chExt cx="6176691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C7D66F-6FBE-E4A3-A91D-1D7C09F10593}"/>
                </a:ext>
              </a:extLst>
            </p:cNvPr>
            <p:cNvSpPr txBox="1"/>
            <p:nvPr/>
          </p:nvSpPr>
          <p:spPr>
            <a:xfrm>
              <a:off x="708956" y="1332035"/>
              <a:ext cx="31053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연구 동기</a:t>
              </a:r>
              <a:r>
                <a:rPr lang="en-US" altLang="ko-KR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· </a:t>
              </a:r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연구 목적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CEBE0B7-A51C-F9D8-D4C0-F2780E84665F}"/>
                </a:ext>
              </a:extLst>
            </p:cNvPr>
            <p:cNvSpPr txBox="1"/>
            <p:nvPr/>
          </p:nvSpPr>
          <p:spPr>
            <a:xfrm>
              <a:off x="708956" y="1855255"/>
              <a:ext cx="6176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안전한 생성형 인공지능 내부 기밀 유출 방지 서비스의 필요성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0A99F48-C03E-6D53-9CA1-51D8C1E8A61A}"/>
              </a:ext>
            </a:extLst>
          </p:cNvPr>
          <p:cNvGrpSpPr/>
          <p:nvPr/>
        </p:nvGrpSpPr>
        <p:grpSpPr>
          <a:xfrm>
            <a:off x="708956" y="2287804"/>
            <a:ext cx="5776681" cy="3680766"/>
            <a:chOff x="783650" y="2222314"/>
            <a:chExt cx="5776681" cy="368076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A1845A7-365C-A707-A530-05A7616D8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3650" y="2222314"/>
              <a:ext cx="5776681" cy="893813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2AC4DF3-D35E-416C-74F3-BB967D4E3A64}"/>
                </a:ext>
              </a:extLst>
            </p:cNvPr>
            <p:cNvGrpSpPr/>
            <p:nvPr/>
          </p:nvGrpSpPr>
          <p:grpSpPr>
            <a:xfrm>
              <a:off x="827610" y="3116127"/>
              <a:ext cx="5068500" cy="2786953"/>
              <a:chOff x="783650" y="3116127"/>
              <a:chExt cx="5068500" cy="2786953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20603C71-4D1A-E859-C8AB-70373E399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650" y="3116127"/>
                <a:ext cx="5068500" cy="2786953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18C1FAE-97AB-A59B-4E3F-F2AA6B5D265D}"/>
                  </a:ext>
                </a:extLst>
              </p:cNvPr>
              <p:cNvSpPr/>
              <p:nvPr/>
            </p:nvSpPr>
            <p:spPr>
              <a:xfrm>
                <a:off x="3011366" y="3420208"/>
                <a:ext cx="2804746" cy="19343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BEA728A-36AD-CDEF-BF0F-1C3F9B204C0E}"/>
                  </a:ext>
                </a:extLst>
              </p:cNvPr>
              <p:cNvSpPr/>
              <p:nvPr/>
            </p:nvSpPr>
            <p:spPr>
              <a:xfrm>
                <a:off x="825011" y="3618035"/>
                <a:ext cx="3593123" cy="19343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2A9348-A1F2-DBFF-0372-E43CE0672CFC}"/>
              </a:ext>
            </a:extLst>
          </p:cNvPr>
          <p:cNvGrpSpPr/>
          <p:nvPr/>
        </p:nvGrpSpPr>
        <p:grpSpPr>
          <a:xfrm>
            <a:off x="6927008" y="1502794"/>
            <a:ext cx="4587531" cy="4748324"/>
            <a:chOff x="6675416" y="2355379"/>
            <a:chExt cx="4587531" cy="474832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AAF7ADE-2686-CF8E-96D4-19FD3AF3B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16083"/>
            <a:stretch/>
          </p:blipFill>
          <p:spPr>
            <a:xfrm>
              <a:off x="6675416" y="2355379"/>
              <a:ext cx="4587531" cy="1130319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7723AB8-D4C8-84C5-8C95-4725F377B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75416" y="3485698"/>
              <a:ext cx="3882612" cy="3618005"/>
            </a:xfrm>
            <a:prstGeom prst="rect">
              <a:avLst/>
            </a:prstGeom>
          </p:spPr>
        </p:pic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09CC3B87-B1E6-AEF6-789A-95844CEC9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A94E-345D-4980-862B-B9C45F1ED9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08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A99E4-6C5B-7BBE-8B12-CDDA82BD5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58842C-AB91-60CC-B371-662C596B4084}"/>
              </a:ext>
            </a:extLst>
          </p:cNvPr>
          <p:cNvSpPr txBox="1"/>
          <p:nvPr/>
        </p:nvSpPr>
        <p:spPr>
          <a:xfrm>
            <a:off x="193431" y="311426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2025.03.10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16D076-4B82-85BF-F5F2-E0F9B1FA4057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E773FFA-BD10-7D4E-0404-DF5C15FBC821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A54E19A-71FF-B479-88B4-CA896AFC1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0134544-27BD-4664-8B85-09388DA6D3A0}"/>
              </a:ext>
            </a:extLst>
          </p:cNvPr>
          <p:cNvGrpSpPr/>
          <p:nvPr/>
        </p:nvGrpSpPr>
        <p:grpSpPr>
          <a:xfrm>
            <a:off x="708956" y="1222671"/>
            <a:ext cx="6176691" cy="923330"/>
            <a:chOff x="708956" y="1332035"/>
            <a:chExt cx="6176691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A5DCD5-5C74-11BB-58A8-2A39B1B5E20A}"/>
                </a:ext>
              </a:extLst>
            </p:cNvPr>
            <p:cNvSpPr txBox="1"/>
            <p:nvPr/>
          </p:nvSpPr>
          <p:spPr>
            <a:xfrm>
              <a:off x="708956" y="1332035"/>
              <a:ext cx="31053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연구 동기</a:t>
              </a:r>
              <a:r>
                <a:rPr lang="en-US" altLang="ko-KR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· </a:t>
              </a:r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연구 목적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BE53EAB-BDB7-1565-6BE5-C1B0C5E79EC5}"/>
                </a:ext>
              </a:extLst>
            </p:cNvPr>
            <p:cNvSpPr txBox="1"/>
            <p:nvPr/>
          </p:nvSpPr>
          <p:spPr>
            <a:xfrm>
              <a:off x="708956" y="1855255"/>
              <a:ext cx="6176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안전한 생성형 인공지능 내부 기밀 유출 방지 서비스의 필요성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7A8CCAD-DE93-A4D4-5D68-28FC94455896}"/>
              </a:ext>
            </a:extLst>
          </p:cNvPr>
          <p:cNvGrpSpPr/>
          <p:nvPr/>
        </p:nvGrpSpPr>
        <p:grpSpPr>
          <a:xfrm>
            <a:off x="1696915" y="2156735"/>
            <a:ext cx="8798170" cy="3795817"/>
            <a:chOff x="1110761" y="2329423"/>
            <a:chExt cx="9970477" cy="4301588"/>
          </a:xfrm>
        </p:grpSpPr>
        <p:sp>
          <p:nvSpPr>
            <p:cNvPr id="20" name="AutoShape 10" descr="국민대학교 엠블럼">
              <a:extLst>
                <a:ext uri="{FF2B5EF4-FFF2-40B4-BE49-F238E27FC236}">
                  <a16:creationId xmlns:a16="http://schemas.microsoft.com/office/drawing/2014/main" id="{4CF2C94D-B9CC-6258-58C7-18458AA5AA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12E6847-009A-D5A0-E6A0-B7DF291A4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0761" y="2329423"/>
              <a:ext cx="9970477" cy="425666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BC82A8-3931-6534-BA5B-42E37FE2FC7B}"/>
                </a:ext>
              </a:extLst>
            </p:cNvPr>
            <p:cNvSpPr txBox="1"/>
            <p:nvPr/>
          </p:nvSpPr>
          <p:spPr>
            <a:xfrm>
              <a:off x="4136781" y="2611316"/>
              <a:ext cx="3946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err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xAI</a:t>
              </a:r>
              <a:endParaRPr lang="ko-KR" altLang="en-US" sz="11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886A34-E030-0E0D-B31E-A642C03B6DB0}"/>
                </a:ext>
              </a:extLst>
            </p:cNvPr>
            <p:cNvSpPr txBox="1"/>
            <p:nvPr/>
          </p:nvSpPr>
          <p:spPr>
            <a:xfrm>
              <a:off x="4334111" y="3014990"/>
              <a:ext cx="3946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err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xAI</a:t>
              </a:r>
              <a:endParaRPr lang="ko-KR" altLang="en-US" sz="11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3F452A-EAF0-3BB5-6527-54C0EE9F9969}"/>
                </a:ext>
              </a:extLst>
            </p:cNvPr>
            <p:cNvSpPr txBox="1"/>
            <p:nvPr/>
          </p:nvSpPr>
          <p:spPr>
            <a:xfrm>
              <a:off x="3893999" y="2809817"/>
              <a:ext cx="6703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OpenAI</a:t>
              </a:r>
              <a:endParaRPr lang="ko-KR" altLang="en-US" sz="11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C4B579-363D-C9A6-0473-5ED95EA3D4B6}"/>
                </a:ext>
              </a:extLst>
            </p:cNvPr>
            <p:cNvSpPr txBox="1"/>
            <p:nvPr/>
          </p:nvSpPr>
          <p:spPr>
            <a:xfrm>
              <a:off x="4618868" y="3596826"/>
              <a:ext cx="6703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OpenAI</a:t>
              </a:r>
              <a:endParaRPr lang="ko-KR" altLang="en-US" sz="11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E0EE5C-7E05-055B-6CFB-F8137184EDB1}"/>
                </a:ext>
              </a:extLst>
            </p:cNvPr>
            <p:cNvSpPr txBox="1"/>
            <p:nvPr/>
          </p:nvSpPr>
          <p:spPr>
            <a:xfrm>
              <a:off x="3814293" y="4196143"/>
              <a:ext cx="6703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OpenAI</a:t>
              </a:r>
              <a:endParaRPr lang="ko-KR" altLang="en-US" sz="11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922307-8C00-7D15-DDD8-217D96EF92F5}"/>
                </a:ext>
              </a:extLst>
            </p:cNvPr>
            <p:cNvSpPr txBox="1"/>
            <p:nvPr/>
          </p:nvSpPr>
          <p:spPr>
            <a:xfrm>
              <a:off x="3664327" y="4601143"/>
              <a:ext cx="6703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OpenAI</a:t>
              </a:r>
              <a:endParaRPr lang="ko-KR" altLang="en-US" sz="11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38CDA0-89FF-15C7-0C9F-4EE7F7EAE2FD}"/>
                </a:ext>
              </a:extLst>
            </p:cNvPr>
            <p:cNvSpPr txBox="1"/>
            <p:nvPr/>
          </p:nvSpPr>
          <p:spPr>
            <a:xfrm>
              <a:off x="3797301" y="4794460"/>
              <a:ext cx="6703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OpenAI</a:t>
              </a:r>
              <a:endParaRPr lang="ko-KR" altLang="en-US" sz="11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7983E0-FAF6-D4FE-9FE0-10B4FE10D441}"/>
                </a:ext>
              </a:extLst>
            </p:cNvPr>
            <p:cNvSpPr txBox="1"/>
            <p:nvPr/>
          </p:nvSpPr>
          <p:spPr>
            <a:xfrm>
              <a:off x="3506059" y="6176084"/>
              <a:ext cx="6703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OpenAI</a:t>
              </a:r>
              <a:endParaRPr lang="ko-KR" altLang="en-US" sz="11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2FABEC-4066-82F5-DA4A-BB691A3D2567}"/>
                </a:ext>
              </a:extLst>
            </p:cNvPr>
            <p:cNvSpPr txBox="1"/>
            <p:nvPr/>
          </p:nvSpPr>
          <p:spPr>
            <a:xfrm>
              <a:off x="3506059" y="6369401"/>
              <a:ext cx="6703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OpenAI</a:t>
              </a:r>
              <a:endParaRPr lang="ko-KR" altLang="en-US" sz="11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82384C-8CA0-B975-C39B-72A18DF1DE55}"/>
                </a:ext>
              </a:extLst>
            </p:cNvPr>
            <p:cNvSpPr txBox="1"/>
            <p:nvPr/>
          </p:nvSpPr>
          <p:spPr>
            <a:xfrm>
              <a:off x="4811826" y="3211134"/>
              <a:ext cx="6495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Google</a:t>
              </a:r>
              <a:endParaRPr lang="ko-KR" altLang="en-US" sz="11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C4392A4-7965-95A6-BF7A-F40DF6EF8CDC}"/>
                </a:ext>
              </a:extLst>
            </p:cNvPr>
            <p:cNvSpPr txBox="1"/>
            <p:nvPr/>
          </p:nvSpPr>
          <p:spPr>
            <a:xfrm>
              <a:off x="4315732" y="3416596"/>
              <a:ext cx="6495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Google</a:t>
              </a:r>
              <a:endParaRPr lang="ko-KR" altLang="en-US" sz="11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6E088F-ABEA-0D37-8815-9C6013BC65CD}"/>
                </a:ext>
              </a:extLst>
            </p:cNvPr>
            <p:cNvSpPr txBox="1"/>
            <p:nvPr/>
          </p:nvSpPr>
          <p:spPr>
            <a:xfrm>
              <a:off x="4135999" y="3991451"/>
              <a:ext cx="6495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Google</a:t>
              </a:r>
              <a:endParaRPr lang="ko-KR" altLang="en-US" sz="11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FE0B4B6-2CDC-D51E-2133-614CBD11794D}"/>
                </a:ext>
              </a:extLst>
            </p:cNvPr>
            <p:cNvSpPr txBox="1"/>
            <p:nvPr/>
          </p:nvSpPr>
          <p:spPr>
            <a:xfrm>
              <a:off x="4239606" y="5770921"/>
              <a:ext cx="6495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Google</a:t>
              </a:r>
              <a:endParaRPr lang="ko-KR" altLang="en-US" sz="11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33DC351-B927-B5FC-48A1-1BE32B912FCF}"/>
                </a:ext>
              </a:extLst>
            </p:cNvPr>
            <p:cNvSpPr txBox="1"/>
            <p:nvPr/>
          </p:nvSpPr>
          <p:spPr>
            <a:xfrm>
              <a:off x="3727608" y="4384595"/>
              <a:ext cx="6735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Alibaba</a:t>
              </a:r>
              <a:endParaRPr lang="ko-KR" altLang="en-US" sz="11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D108700-EB0A-A1A3-8FE4-44D20FC050D0}"/>
                </a:ext>
              </a:extLst>
            </p:cNvPr>
            <p:cNvSpPr txBox="1"/>
            <p:nvPr/>
          </p:nvSpPr>
          <p:spPr>
            <a:xfrm>
              <a:off x="3871199" y="5387657"/>
              <a:ext cx="6735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Alibaba</a:t>
              </a:r>
              <a:endParaRPr lang="ko-KR" altLang="en-US" sz="11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B7B6BB-5227-7E94-5FF3-C28A7717CC07}"/>
                </a:ext>
              </a:extLst>
            </p:cNvPr>
            <p:cNvSpPr txBox="1"/>
            <p:nvPr/>
          </p:nvSpPr>
          <p:spPr>
            <a:xfrm>
              <a:off x="3999515" y="5579439"/>
              <a:ext cx="8306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Anthropic</a:t>
              </a:r>
              <a:endParaRPr lang="ko-KR" altLang="en-US" sz="11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D72C52F-C12D-7E79-B174-AAAA2B451881}"/>
                </a:ext>
              </a:extLst>
            </p:cNvPr>
            <p:cNvSpPr txBox="1"/>
            <p:nvPr/>
          </p:nvSpPr>
          <p:spPr>
            <a:xfrm>
              <a:off x="3863542" y="5959536"/>
              <a:ext cx="7312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err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StepFun</a:t>
              </a:r>
              <a:endParaRPr lang="ko-KR" altLang="en-US" sz="11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3602739-2A03-A1CE-EA90-0B391151BE51}"/>
                </a:ext>
              </a:extLst>
            </p:cNvPr>
            <p:cNvSpPr txBox="1"/>
            <p:nvPr/>
          </p:nvSpPr>
          <p:spPr>
            <a:xfrm>
              <a:off x="3902815" y="5174307"/>
              <a:ext cx="5565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err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Zhipu</a:t>
              </a:r>
              <a:endParaRPr lang="ko-KR" altLang="en-US" sz="11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02F47DD-148C-C1F0-E018-9A9CD34CEA88}"/>
                </a:ext>
              </a:extLst>
            </p:cNvPr>
            <p:cNvSpPr/>
            <p:nvPr/>
          </p:nvSpPr>
          <p:spPr>
            <a:xfrm>
              <a:off x="9095642" y="3858436"/>
              <a:ext cx="888023" cy="1330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A17E602-323E-AE7A-9AE0-DF2CFF27CB19}"/>
                </a:ext>
              </a:extLst>
            </p:cNvPr>
            <p:cNvSpPr/>
            <p:nvPr/>
          </p:nvSpPr>
          <p:spPr>
            <a:xfrm>
              <a:off x="9094177" y="5041292"/>
              <a:ext cx="888023" cy="1330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BC62EEDA-1CEE-9D75-07DF-6A4717E4F290}"/>
              </a:ext>
            </a:extLst>
          </p:cNvPr>
          <p:cNvSpPr txBox="1"/>
          <p:nvPr/>
        </p:nvSpPr>
        <p:spPr>
          <a:xfrm>
            <a:off x="4267623" y="5952552"/>
            <a:ext cx="3656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Chatbot Arena Leaderboard (2025.03.10)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5" name="슬라이드 번호 개체 틀 44">
            <a:extLst>
              <a:ext uri="{FF2B5EF4-FFF2-40B4-BE49-F238E27FC236}">
                <a16:creationId xmlns:a16="http://schemas.microsoft.com/office/drawing/2014/main" id="{CB445FF1-E937-78FC-504B-6BC569BBC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A94E-345D-4980-862B-B9C45F1ED9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175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ED003-72D4-AA79-63CD-D9A2A8746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F77C677-E616-AF8B-5751-65010246A24C}"/>
              </a:ext>
            </a:extLst>
          </p:cNvPr>
          <p:cNvSpPr txBox="1"/>
          <p:nvPr/>
        </p:nvSpPr>
        <p:spPr>
          <a:xfrm>
            <a:off x="193431" y="311426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2025.03.10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82401B9-8FBB-859A-F141-25109B413A1C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5B26A37-9680-8E84-6260-87A8B539EA9E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B967E86-1F96-917D-D3F4-0C42BEC67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597BD6A-F25D-1365-E392-C452546D7005}"/>
              </a:ext>
            </a:extLst>
          </p:cNvPr>
          <p:cNvGrpSpPr/>
          <p:nvPr/>
        </p:nvGrpSpPr>
        <p:grpSpPr>
          <a:xfrm>
            <a:off x="708956" y="1222671"/>
            <a:ext cx="6176691" cy="923330"/>
            <a:chOff x="708956" y="1332035"/>
            <a:chExt cx="6176691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4B4187-01B9-0D42-2607-13D19383C496}"/>
                </a:ext>
              </a:extLst>
            </p:cNvPr>
            <p:cNvSpPr txBox="1"/>
            <p:nvPr/>
          </p:nvSpPr>
          <p:spPr>
            <a:xfrm>
              <a:off x="708956" y="1332035"/>
              <a:ext cx="31053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연구 동기</a:t>
              </a:r>
              <a:r>
                <a:rPr lang="en-US" altLang="ko-KR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· </a:t>
              </a:r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연구 목적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2CB0EA-234E-9C06-BC1D-860BF8E5FBED}"/>
                </a:ext>
              </a:extLst>
            </p:cNvPr>
            <p:cNvSpPr txBox="1"/>
            <p:nvPr/>
          </p:nvSpPr>
          <p:spPr>
            <a:xfrm>
              <a:off x="708956" y="1855255"/>
              <a:ext cx="6176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안전한 생성형 인공지능 내부 기밀 유출 방지 서비스의 필요성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92114A-2866-6531-4977-CB623A98643F}"/>
              </a:ext>
            </a:extLst>
          </p:cNvPr>
          <p:cNvSpPr txBox="1"/>
          <p:nvPr/>
        </p:nvSpPr>
        <p:spPr>
          <a:xfrm>
            <a:off x="1366981" y="3429000"/>
            <a:ext cx="9458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기업 내부 기밀 유출 걱정 없이 생성형 인공지능을 통해 업무를 효율적으로 처리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5ABE44-5FEF-02A8-8B82-D05C44587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A94E-345D-4980-862B-B9C45F1ED9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559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72A65-CD65-1EA8-C4A8-C3F2787AA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13B52A-5DA8-F63E-7FC6-45E45CF19613}"/>
              </a:ext>
            </a:extLst>
          </p:cNvPr>
          <p:cNvSpPr txBox="1"/>
          <p:nvPr/>
        </p:nvSpPr>
        <p:spPr>
          <a:xfrm>
            <a:off x="193431" y="311426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2025.03.10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53C6F00-DB11-4982-E2EF-C91C75502B7A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A86433B-F4E3-DD2D-B36A-A98DDAEEE7A6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536A55F-27E8-C83D-C990-DA711E25C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A8CC155-ED11-B78D-F867-6447651390C1}"/>
              </a:ext>
            </a:extLst>
          </p:cNvPr>
          <p:cNvGrpSpPr/>
          <p:nvPr/>
        </p:nvGrpSpPr>
        <p:grpSpPr>
          <a:xfrm>
            <a:off x="708956" y="1222671"/>
            <a:ext cx="3408305" cy="923330"/>
            <a:chOff x="708956" y="1332035"/>
            <a:chExt cx="3408305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8F51BB-819D-BDAF-802A-8870887B3F26}"/>
                </a:ext>
              </a:extLst>
            </p:cNvPr>
            <p:cNvSpPr txBox="1"/>
            <p:nvPr/>
          </p:nvSpPr>
          <p:spPr>
            <a:xfrm>
              <a:off x="708956" y="1332035"/>
              <a:ext cx="34083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전체 구조도 </a:t>
              </a:r>
              <a:r>
                <a:rPr lang="en-US" altLang="ko-KR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· </a:t>
              </a:r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제공 기능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FE20BF-8357-1828-5278-7DCCD91E65E7}"/>
                </a:ext>
              </a:extLst>
            </p:cNvPr>
            <p:cNvSpPr txBox="1"/>
            <p:nvPr/>
          </p:nvSpPr>
          <p:spPr>
            <a:xfrm>
              <a:off x="708956" y="1855255"/>
              <a:ext cx="13484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전체 구조도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01FD208-A013-D191-0CFA-B93879C6CD00}"/>
              </a:ext>
            </a:extLst>
          </p:cNvPr>
          <p:cNvGrpSpPr/>
          <p:nvPr/>
        </p:nvGrpSpPr>
        <p:grpSpPr>
          <a:xfrm>
            <a:off x="2435374" y="2199340"/>
            <a:ext cx="7321251" cy="3743766"/>
            <a:chOff x="2435374" y="2199340"/>
            <a:chExt cx="7321251" cy="374376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F90E89E-1160-C593-9DE6-3EF3F030D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458" t="8957" r="2063" b="11360"/>
            <a:stretch/>
          </p:blipFill>
          <p:spPr>
            <a:xfrm>
              <a:off x="2435374" y="2199340"/>
              <a:ext cx="7321251" cy="343598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B3588BC-0F13-120A-1F55-A94ACCE14EBA}"/>
                </a:ext>
              </a:extLst>
            </p:cNvPr>
            <p:cNvSpPr txBox="1"/>
            <p:nvPr/>
          </p:nvSpPr>
          <p:spPr>
            <a:xfrm>
              <a:off x="5260684" y="5635329"/>
              <a:ext cx="16706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전체 프로젝트 구조도</a:t>
              </a: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4018068-F4C4-0097-A2BD-C98B6DAA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A94E-345D-4980-862B-B9C45F1ED9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17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B8FBC-B046-C132-70E4-CA5163628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3617A6-2722-BF13-D928-5399C080C30C}"/>
              </a:ext>
            </a:extLst>
          </p:cNvPr>
          <p:cNvSpPr txBox="1"/>
          <p:nvPr/>
        </p:nvSpPr>
        <p:spPr>
          <a:xfrm>
            <a:off x="193431" y="311426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2025.03.10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26D0FC5-189B-6575-3C38-929FA0C663BB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19D2859-9E5E-FF7A-35A3-3BFF350D1BE2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56D268B-C8ED-2B35-AEC3-8B38F85F2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1FA022F-7966-D4B3-56F7-2271C58C65C1}"/>
              </a:ext>
            </a:extLst>
          </p:cNvPr>
          <p:cNvGrpSpPr/>
          <p:nvPr/>
        </p:nvGrpSpPr>
        <p:grpSpPr>
          <a:xfrm>
            <a:off x="708956" y="1222671"/>
            <a:ext cx="3408305" cy="923330"/>
            <a:chOff x="708956" y="1332035"/>
            <a:chExt cx="3408305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581042-D9A3-6D05-F67A-E1027DAB5D49}"/>
                </a:ext>
              </a:extLst>
            </p:cNvPr>
            <p:cNvSpPr txBox="1"/>
            <p:nvPr/>
          </p:nvSpPr>
          <p:spPr>
            <a:xfrm>
              <a:off x="708956" y="1332035"/>
              <a:ext cx="34083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전체 구조도 </a:t>
              </a:r>
              <a:r>
                <a:rPr lang="en-US" altLang="ko-KR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· </a:t>
              </a:r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제공 기능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53FE3B-6821-DE75-7310-EBAC572D61F6}"/>
                </a:ext>
              </a:extLst>
            </p:cNvPr>
            <p:cNvSpPr txBox="1"/>
            <p:nvPr/>
          </p:nvSpPr>
          <p:spPr>
            <a:xfrm>
              <a:off x="708956" y="1855255"/>
              <a:ext cx="11272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제공 기능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4858D00-0320-0A01-72FF-4B86FF9E3C21}"/>
              </a:ext>
            </a:extLst>
          </p:cNvPr>
          <p:cNvGrpSpPr/>
          <p:nvPr/>
        </p:nvGrpSpPr>
        <p:grpSpPr>
          <a:xfrm>
            <a:off x="1103435" y="2669221"/>
            <a:ext cx="5933034" cy="2772354"/>
            <a:chOff x="1103435" y="2483827"/>
            <a:chExt cx="5933034" cy="27723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AB97EB0-2C54-D161-7BD5-FDCF78428773}"/>
                </a:ext>
              </a:extLst>
            </p:cNvPr>
            <p:cNvSpPr txBox="1"/>
            <p:nvPr/>
          </p:nvSpPr>
          <p:spPr>
            <a:xfrm>
              <a:off x="1103435" y="2483827"/>
              <a:ext cx="5933034" cy="1706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사용자 질의와 기밀 문서 간 문맥적 유사도 비교 기능</a:t>
              </a:r>
              <a:endPara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기밀 유출 질의에 대해선 내부 </a:t>
              </a:r>
              <a:r>
                <a:rPr lang="en-US" altLang="ko-KR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LLM</a:t>
              </a:r>
              <a:r>
                <a:rPr lang="ko-KR" altLang="en-US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을 통해 답변 기능</a:t>
              </a:r>
              <a:endPara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질의는 외부 </a:t>
              </a:r>
              <a:r>
                <a:rPr lang="en-US" altLang="ko-KR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LLM</a:t>
              </a:r>
              <a:r>
                <a:rPr lang="ko-KR" altLang="en-US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을 통해 답변 기능</a:t>
              </a:r>
              <a:endPara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관리자 프로그램을 통한 조직 내 기밀 유출 상태 모니터링 기능</a:t>
              </a:r>
            </a:p>
          </p:txBody>
        </p:sp>
        <p:sp>
          <p:nvSpPr>
            <p:cNvPr id="8" name="십자형 7">
              <a:extLst>
                <a:ext uri="{FF2B5EF4-FFF2-40B4-BE49-F238E27FC236}">
                  <a16:creationId xmlns:a16="http://schemas.microsoft.com/office/drawing/2014/main" id="{FE641744-1AF4-8D86-A31B-4BF2348C35C1}"/>
                </a:ext>
              </a:extLst>
            </p:cNvPr>
            <p:cNvSpPr/>
            <p:nvPr/>
          </p:nvSpPr>
          <p:spPr>
            <a:xfrm>
              <a:off x="3801787" y="4225086"/>
              <a:ext cx="536330" cy="536330"/>
            </a:xfrm>
            <a:prstGeom prst="plus">
              <a:avLst>
                <a:gd name="adj" fmla="val 3942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CD3F61-5324-2A50-933D-2BF433AF818A}"/>
                </a:ext>
              </a:extLst>
            </p:cNvPr>
            <p:cNvSpPr txBox="1"/>
            <p:nvPr/>
          </p:nvSpPr>
          <p:spPr>
            <a:xfrm>
              <a:off x="1202821" y="4796247"/>
              <a:ext cx="5734262" cy="459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기밀 유출 질의에 난독화 작업을 통해 안전한 질의 변환 기능</a:t>
              </a:r>
            </a:p>
          </p:txBody>
        </p: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403D9FA3-BA00-C37D-FF15-21DFC8901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A94E-345D-4980-862B-B9C45F1ED91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460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1030</Words>
  <Application>Microsoft Office PowerPoint</Application>
  <PresentationFormat>와이드스크린</PresentationFormat>
  <Paragraphs>382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Pretendard Medium</vt:lpstr>
      <vt:lpstr>Pretendard ExtraBold</vt:lpstr>
      <vt:lpstr>Pretendard SemiBold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조항범(학부생-소프트웨어전공)</dc:creator>
  <cp:lastModifiedBy>조항범(학부생-소프트웨어전공)</cp:lastModifiedBy>
  <cp:revision>7</cp:revision>
  <dcterms:created xsi:type="dcterms:W3CDTF">2025-03-09T23:21:31Z</dcterms:created>
  <dcterms:modified xsi:type="dcterms:W3CDTF">2025-03-12T00:07:46Z</dcterms:modified>
</cp:coreProperties>
</file>